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61" r:id="rId2"/>
    <p:sldId id="472" r:id="rId3"/>
    <p:sldId id="544" r:id="rId4"/>
    <p:sldId id="591" r:id="rId5"/>
    <p:sldId id="590" r:id="rId6"/>
    <p:sldId id="542" r:id="rId7"/>
    <p:sldId id="474" r:id="rId8"/>
    <p:sldId id="475" r:id="rId9"/>
    <p:sldId id="541" r:id="rId10"/>
    <p:sldId id="477" r:id="rId11"/>
    <p:sldId id="478" r:id="rId12"/>
    <p:sldId id="480" r:id="rId13"/>
    <p:sldId id="479" r:id="rId14"/>
    <p:sldId id="481" r:id="rId15"/>
    <p:sldId id="482" r:id="rId16"/>
    <p:sldId id="484" r:id="rId17"/>
    <p:sldId id="532" r:id="rId18"/>
    <p:sldId id="485" r:id="rId19"/>
    <p:sldId id="486" r:id="rId20"/>
    <p:sldId id="488" r:id="rId21"/>
    <p:sldId id="489" r:id="rId22"/>
    <p:sldId id="536" r:id="rId23"/>
    <p:sldId id="610" r:id="rId24"/>
    <p:sldId id="537" r:id="rId25"/>
    <p:sldId id="584" r:id="rId26"/>
    <p:sldId id="605" r:id="rId27"/>
    <p:sldId id="599" r:id="rId28"/>
    <p:sldId id="602" r:id="rId29"/>
    <p:sldId id="588" r:id="rId30"/>
    <p:sldId id="533" r:id="rId31"/>
    <p:sldId id="587" r:id="rId32"/>
    <p:sldId id="538" r:id="rId33"/>
    <p:sldId id="539" r:id="rId34"/>
    <p:sldId id="502" r:id="rId35"/>
    <p:sldId id="563" r:id="rId36"/>
    <p:sldId id="593" r:id="rId37"/>
    <p:sldId id="535" r:id="rId38"/>
    <p:sldId id="603" r:id="rId39"/>
    <p:sldId id="604" r:id="rId40"/>
    <p:sldId id="505" r:id="rId41"/>
    <p:sldId id="609" r:id="rId42"/>
    <p:sldId id="507" r:id="rId43"/>
    <p:sldId id="596" r:id="rId44"/>
    <p:sldId id="582" r:id="rId45"/>
    <p:sldId id="598" r:id="rId46"/>
    <p:sldId id="600" r:id="rId47"/>
    <p:sldId id="607" r:id="rId48"/>
    <p:sldId id="509" r:id="rId49"/>
    <p:sldId id="510" r:id="rId50"/>
    <p:sldId id="511" r:id="rId51"/>
    <p:sldId id="512" r:id="rId52"/>
    <p:sldId id="518" r:id="rId53"/>
    <p:sldId id="578" r:id="rId54"/>
    <p:sldId id="579" r:id="rId55"/>
    <p:sldId id="580" r:id="rId56"/>
    <p:sldId id="583" r:id="rId57"/>
    <p:sldId id="576" r:id="rId58"/>
    <p:sldId id="551" r:id="rId59"/>
    <p:sldId id="570" r:id="rId60"/>
    <p:sldId id="571" r:id="rId61"/>
    <p:sldId id="572" r:id="rId62"/>
    <p:sldId id="552" r:id="rId63"/>
    <p:sldId id="575" r:id="rId64"/>
    <p:sldId id="577" r:id="rId65"/>
    <p:sldId id="581" r:id="rId66"/>
    <p:sldId id="585" r:id="rId67"/>
    <p:sldId id="608" r:id="rId68"/>
    <p:sldId id="531" r:id="rId69"/>
    <p:sldId id="606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BD8"/>
    <a:srgbClr val="7AC3F6"/>
    <a:srgbClr val="6CADDA"/>
    <a:srgbClr val="75BBEC"/>
    <a:srgbClr val="63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2049" autoAdjust="0"/>
    <p:restoredTop sz="86525" autoAdjust="0"/>
  </p:normalViewPr>
  <p:slideViewPr>
    <p:cSldViewPr snapToGrid="0" snapToObjects="1">
      <p:cViewPr>
        <p:scale>
          <a:sx n="81" d="100"/>
          <a:sy n="81" d="100"/>
        </p:scale>
        <p:origin x="-8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6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95A0E-2C74-B048-9A84-8E3934DE8F14}" type="datetime1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E34A-0769-DA48-A162-70B029E5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8304-6DCA-F34B-92B5-B5FCF3C04305}" type="datetime1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9522-93D7-6241-A0D8-869218E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1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417"/>
            <a:ext cx="8229600" cy="79780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07BF33C9-D0C1-6A4F-923C-D9C67205D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07BF33C9-D0C1-6A4F-923C-D9C67205D5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图片 3" descr="University of Connectic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0" y="6268252"/>
            <a:ext cx="1818606" cy="542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19" y="1142915"/>
            <a:ext cx="8872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 smtClean="0"/>
              <a:t>Privacy-Preserving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and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Fault-Tolerant</a:t>
            </a:r>
          </a:p>
          <a:p>
            <a:pPr algn="ctr" eaLnBrk="1" hangingPunct="1"/>
            <a:r>
              <a:rPr lang="en-US" altLang="zh-CN" sz="4000" b="1" dirty="0" smtClean="0"/>
              <a:t>Data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2999" y="3288506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a typeface="Calibri" charset="0"/>
                <a:cs typeface="Calibri" charset="0"/>
              </a:rPr>
              <a:t>Haibin Zhang (UConn)</a:t>
            </a:r>
          </a:p>
        </p:txBody>
      </p:sp>
      <p:sp>
        <p:nvSpPr>
          <p:cNvPr id="6" name="Rectangle 8"/>
          <p:cNvSpPr/>
          <p:nvPr/>
        </p:nvSpPr>
        <p:spPr>
          <a:xfrm>
            <a:off x="1136639" y="4023059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a typeface="Calibri" charset="0"/>
                <a:cs typeface="Calibri" charset="0"/>
              </a:rPr>
              <a:t>haibin</a:t>
            </a:r>
            <a:r>
              <a:rPr lang="en-US" altLang="zh-CN" sz="2800" dirty="0" err="1" smtClean="0">
                <a:ea typeface="Calibri" charset="0"/>
                <a:cs typeface="Calibri" charset="0"/>
              </a:rPr>
              <a:t>.zhang</a:t>
            </a:r>
            <a:r>
              <a:rPr lang="zh-CN" altLang="zh-CN" sz="2800" dirty="0" smtClean="0">
                <a:ea typeface="Calibri" charset="0"/>
                <a:cs typeface="Calibri" charset="0"/>
              </a:rPr>
              <a:t>@</a:t>
            </a:r>
            <a:r>
              <a:rPr lang="en-US" altLang="zh-CN" sz="2800" dirty="0" err="1" smtClean="0">
                <a:ea typeface="Calibri" charset="0"/>
                <a:cs typeface="Calibri" charset="0"/>
              </a:rPr>
              <a:t>uconn.edu</a:t>
            </a:r>
            <a:endParaRPr lang="en-US" sz="2800" dirty="0" smtClean="0">
              <a:ea typeface="Calibri" charset="0"/>
              <a:cs typeface="Calibri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112639" y="4475356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a typeface="Calibri" charset="0"/>
                <a:cs typeface="Calibri" charset="0"/>
              </a:rPr>
              <a:t>http://</a:t>
            </a:r>
            <a:r>
              <a:rPr lang="en-US" sz="2800" dirty="0" err="1">
                <a:ea typeface="Calibri" charset="0"/>
                <a:cs typeface="Calibri" charset="0"/>
              </a:rPr>
              <a:t>scl.uconn.edu</a:t>
            </a:r>
            <a:r>
              <a:rPr lang="en-US" sz="2800" dirty="0">
                <a:ea typeface="Calibri" charset="0"/>
                <a:cs typeface="Calibri" charset="0"/>
              </a:rPr>
              <a:t>/people/</a:t>
            </a:r>
            <a:r>
              <a:rPr lang="en-US" sz="2800" dirty="0" err="1">
                <a:ea typeface="Calibri" charset="0"/>
                <a:cs typeface="Calibri" charset="0"/>
              </a:rPr>
              <a:t>haibin</a:t>
            </a:r>
            <a:r>
              <a:rPr lang="en-US" sz="2800" dirty="0">
                <a:ea typeface="Calibri" charset="0"/>
                <a:cs typeface="Calibri" charset="0"/>
              </a:rPr>
              <a:t>/</a:t>
            </a:r>
            <a:r>
              <a:rPr lang="en-US" sz="2800" dirty="0" err="1">
                <a:ea typeface="Calibri" charset="0"/>
                <a:cs typeface="Calibri" charset="0"/>
              </a:rPr>
              <a:t>info.php</a:t>
            </a:r>
            <a:endParaRPr lang="en-US" sz="2800" dirty="0" smtClean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Secure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IND$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dirty="0" smtClean="0"/>
              <a:t>Ideal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security:</a:t>
            </a:r>
          </a:p>
          <a:p>
            <a:pPr lvl="1"/>
            <a:r>
              <a:rPr kumimoji="1" lang="en-US" altLang="zh-CN" dirty="0" smtClean="0"/>
              <a:t>IND$: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Ciphertexts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indistinguishable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random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bits.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randomized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stateful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length-expanding.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034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CTR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achieving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IND$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CTR: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Maintaining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incremental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counter.</a:t>
            </a:r>
          </a:p>
          <a:p>
            <a:r>
              <a:rPr kumimoji="1" lang="en-US" altLang="zh-CN" dirty="0" smtClean="0"/>
              <a:t>CBC: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widely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(perhaps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historical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reasons).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60513"/>
            <a:ext cx="7086600" cy="277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186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Handling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ncomplete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Block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length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multiple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AES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blocksize</a:t>
            </a:r>
            <a:r>
              <a:rPr kumimoji="1" lang="en-US" altLang="zh-CN" dirty="0" smtClean="0"/>
              <a:t>?</a:t>
            </a:r>
          </a:p>
          <a:p>
            <a:pPr lvl="0"/>
            <a:r>
              <a:rPr kumimoji="1" lang="en-US" altLang="zh-CN" dirty="0" smtClean="0"/>
              <a:t>CTR: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natively handle incomplete </a:t>
            </a:r>
            <a:r>
              <a:rPr kumimoji="1" lang="en-US" altLang="zh-CN" dirty="0" smtClean="0"/>
              <a:t>block.</a:t>
            </a:r>
          </a:p>
          <a:p>
            <a:r>
              <a:rPr kumimoji="1" lang="en-US" altLang="zh-CN" dirty="0" smtClean="0"/>
              <a:t>CBC: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?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99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Handling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ncomplete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Block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dirty="0" smtClean="0"/>
              <a:t>CBC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 </a:t>
            </a:r>
            <a:r>
              <a:rPr kumimoji="1" lang="en-US" altLang="zh-CN" dirty="0" err="1"/>
              <a:t>Ciphertext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Stealing</a:t>
            </a:r>
          </a:p>
          <a:p>
            <a:pPr lvl="1"/>
            <a:r>
              <a:rPr lang="en-US" altLang="zh-CN" sz="2000" dirty="0" smtClean="0">
                <a:ea typeface="宋体" pitchFamily="2" charset="-122"/>
                <a:cs typeface="Verdana" pitchFamily="34" charset="0"/>
              </a:rPr>
              <a:t>“</a:t>
            </a:r>
            <a:r>
              <a:rPr lang="en-US" altLang="zh-CN" sz="2000" i="1" dirty="0">
                <a:ea typeface="宋体" pitchFamily="2" charset="-122"/>
                <a:cs typeface="Verdana" pitchFamily="34" charset="0"/>
              </a:rPr>
              <a:t>NIST standard: Recommendation for block cipher modes of operation: three variants of </a:t>
            </a:r>
            <a:r>
              <a:rPr lang="en-US" altLang="zh-CN" sz="2000" i="1" dirty="0" err="1">
                <a:ea typeface="宋体" pitchFamily="2" charset="-122"/>
                <a:cs typeface="Verdana" pitchFamily="34" charset="0"/>
              </a:rPr>
              <a:t>ciphertext</a:t>
            </a:r>
            <a:r>
              <a:rPr lang="en-US" altLang="zh-CN" sz="2000" i="1" dirty="0">
                <a:ea typeface="宋体" pitchFamily="2" charset="-122"/>
                <a:cs typeface="Verdana" pitchFamily="34" charset="0"/>
              </a:rPr>
              <a:t> stealing for CBC mode.</a:t>
            </a:r>
            <a:r>
              <a:rPr lang="en-US" altLang="zh-CN" sz="2000" dirty="0">
                <a:ea typeface="宋体" pitchFamily="2" charset="-122"/>
                <a:cs typeface="Verdana" pitchFamily="34" charset="0"/>
              </a:rPr>
              <a:t>”</a:t>
            </a:r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77" y="2915359"/>
            <a:ext cx="86046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/>
          <p:nvPr/>
        </p:nvSpPr>
        <p:spPr>
          <a:xfrm>
            <a:off x="4227684" y="2503426"/>
            <a:ext cx="461997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Proven by [</a:t>
            </a:r>
            <a:r>
              <a:rPr lang="en-US" altLang="zh-CN" sz="1600" dirty="0" err="1" smtClean="0"/>
              <a:t>Rogaway</a:t>
            </a:r>
            <a:r>
              <a:rPr lang="en-US" altLang="zh-CN" sz="1600" dirty="0" smtClean="0"/>
              <a:t>, Wooding, and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Zhang,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 FSE2012]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375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Length-Preserving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Ciphers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dirty="0" smtClean="0"/>
              <a:t>Ideal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ecurity: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PRP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(pseudo-random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permutation)</a:t>
            </a:r>
            <a:r>
              <a:rPr kumimoji="1" lang="zh-CN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lang="en-US" altLang="zh-CN" dirty="0" smtClean="0"/>
              <a:t>Ciphers should </a:t>
            </a:r>
            <a:r>
              <a:rPr lang="en-US" altLang="zh-CN" dirty="0"/>
              <a:t>resemble length-preserving </a:t>
            </a:r>
            <a:r>
              <a:rPr lang="en-US" altLang="zh-CN" dirty="0">
                <a:solidFill>
                  <a:srgbClr val="FF0000"/>
                </a:solidFill>
              </a:rPr>
              <a:t>random permutation </a:t>
            </a:r>
            <a:r>
              <a:rPr lang="en-US" altLang="zh-CN" dirty="0"/>
              <a:t>over the message </a:t>
            </a:r>
            <a:r>
              <a:rPr lang="en-US" altLang="zh-CN" dirty="0" smtClean="0"/>
              <a:t>space.</a:t>
            </a:r>
            <a:endParaRPr lang="en-US" altLang="zh-CN" dirty="0"/>
          </a:p>
          <a:p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applications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preservation</a:t>
            </a:r>
          </a:p>
          <a:p>
            <a:pPr lvl="1"/>
            <a:r>
              <a:rPr kumimoji="1" lang="en-US" altLang="zh-CN" dirty="0" smtClean="0"/>
              <a:t>E.g.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entire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disk</a:t>
            </a:r>
          </a:p>
          <a:p>
            <a:r>
              <a:rPr lang="en-US" altLang="zh-CN" dirty="0" smtClean="0"/>
              <a:t>Standards</a:t>
            </a:r>
            <a:endParaRPr lang="en-US" altLang="zh-CN" dirty="0"/>
          </a:p>
          <a:p>
            <a:pPr lvl="1"/>
            <a:r>
              <a:rPr lang="en-US" altLang="zh-CN" dirty="0" smtClean="0"/>
              <a:t>IEEE </a:t>
            </a:r>
            <a:r>
              <a:rPr lang="en-US" altLang="zh-CN" dirty="0"/>
              <a:t>P1619.2---</a:t>
            </a:r>
            <a:r>
              <a:rPr lang="en-US" altLang="zh-CN" dirty="0" smtClean="0"/>
              <a:t>XCB </a:t>
            </a:r>
            <a:r>
              <a:rPr lang="en-US" altLang="zh-CN" dirty="0"/>
              <a:t>and </a:t>
            </a:r>
            <a:r>
              <a:rPr lang="en-US" altLang="zh-CN" dirty="0" smtClean="0"/>
              <a:t>EME2</a:t>
            </a:r>
            <a:endParaRPr lang="en-US" altLang="zh-CN" dirty="0"/>
          </a:p>
          <a:p>
            <a:pPr lvl="0"/>
            <a:endParaRPr kumimoji="1" lang="en-US" altLang="zh-CN" dirty="0"/>
          </a:p>
          <a:p>
            <a:pPr lvl="0"/>
            <a:endParaRPr kumimoji="1" lang="en-US" altLang="zh-CN" dirty="0" smtClean="0"/>
          </a:p>
          <a:p>
            <a:pPr lvl="0"/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76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宋体" pitchFamily="2" charset="-122"/>
              </a:rPr>
              <a:t>Difficulties </a:t>
            </a:r>
            <a:r>
              <a:rPr lang="en-US" altLang="zh-CN" dirty="0" smtClean="0">
                <a:latin typeface="+mn-lt"/>
                <a:ea typeface="宋体" pitchFamily="2" charset="-122"/>
              </a:rPr>
              <a:t>Achieving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Ciphers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Slow:</a:t>
            </a:r>
            <a:r>
              <a:rPr kumimoji="1" lang="zh-CN" altLang="en-US" dirty="0" smtClean="0"/>
              <a:t> </a:t>
            </a:r>
            <a:r>
              <a:rPr lang="en-US" altLang="zh-CN" dirty="0">
                <a:ea typeface="宋体" pitchFamily="2" charset="-122"/>
              </a:rPr>
              <a:t>solutions </a:t>
            </a:r>
            <a:r>
              <a:rPr lang="en-US" altLang="zh-CN" dirty="0" smtClean="0">
                <a:ea typeface="宋体" pitchFamily="2" charset="-122"/>
              </a:rPr>
              <a:t>like XCB </a:t>
            </a:r>
            <a:r>
              <a:rPr lang="en-US" altLang="zh-CN" dirty="0">
                <a:ea typeface="宋体" pitchFamily="2" charset="-122"/>
              </a:rPr>
              <a:t>and EME2 are much slower than conventional modes (e.g., </a:t>
            </a:r>
            <a:r>
              <a:rPr lang="en-US" altLang="zh-CN" dirty="0" smtClean="0">
                <a:ea typeface="宋体" pitchFamily="2" charset="-122"/>
              </a:rPr>
              <a:t>CTR </a:t>
            </a:r>
            <a:r>
              <a:rPr lang="en-US" altLang="zh-CN" dirty="0">
                <a:ea typeface="宋体" pitchFamily="2" charset="-122"/>
              </a:rPr>
              <a:t>and </a:t>
            </a:r>
            <a:r>
              <a:rPr lang="en-US" altLang="zh-CN" dirty="0" smtClean="0">
                <a:ea typeface="宋体" pitchFamily="2" charset="-122"/>
              </a:rPr>
              <a:t>CBC).</a:t>
            </a:r>
          </a:p>
          <a:p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Buffering: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ea typeface="宋体" pitchFamily="2" charset="-122"/>
              </a:rPr>
              <a:t>PRP </a:t>
            </a:r>
            <a:r>
              <a:rPr lang="en-US" altLang="zh-CN" dirty="0">
                <a:ea typeface="宋体" pitchFamily="2" charset="-122"/>
              </a:rPr>
              <a:t>requirement makes bounded latency impossible</a:t>
            </a:r>
            <a:r>
              <a:rPr lang="en-US" altLang="zh-CN" dirty="0" smtClean="0">
                <a:ea typeface="宋体" pitchFamily="2" charset="-122"/>
              </a:rPr>
              <a:t>.</a:t>
            </a:r>
            <a:endParaRPr kumimoji="1" lang="en-US" altLang="zh-CN" dirty="0"/>
          </a:p>
          <a:p>
            <a:pPr lvl="0"/>
            <a:endParaRPr kumimoji="1" lang="en-US" altLang="zh-CN" dirty="0" smtClean="0"/>
          </a:p>
          <a:p>
            <a:pPr lvl="0"/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751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Online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Ciphers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Weaken 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the PRP requirement to what </a:t>
            </a:r>
            <a:r>
              <a:rPr lang="en-US" altLang="zh-CN" i="1" dirty="0">
                <a:ea typeface="宋体" pitchFamily="2" charset="-122"/>
                <a:cs typeface="Verdana" pitchFamily="34" charset="0"/>
              </a:rPr>
              <a:t>is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 possible in the online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setting.</a:t>
            </a: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lvl="0"/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A permutation </a:t>
            </a:r>
            <a:r>
              <a:rPr lang="en-US" altLang="zh-CN" dirty="0">
                <a:solidFill>
                  <a:srgbClr val="595959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is </a:t>
            </a:r>
            <a:r>
              <a:rPr lang="en-US" altLang="zh-CN" b="1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online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if the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i-th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 of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ciphertext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depends only on the first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blocks of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plaintext.</a:t>
            </a:r>
            <a:endParaRPr lang="en-US" altLang="zh-CN" dirty="0">
              <a:solidFill>
                <a:srgbClr val="595959"/>
              </a:solidFill>
              <a:ea typeface="宋体" pitchFamily="2" charset="-122"/>
              <a:cs typeface="Verdana" pitchFamily="34" charset="0"/>
            </a:endParaRPr>
          </a:p>
          <a:p>
            <a:endParaRPr kumimoji="1" lang="en-US" altLang="zh-CN" dirty="0" smtClean="0">
              <a:solidFill>
                <a:srgbClr val="FF0000"/>
              </a:solidFill>
            </a:endParaRPr>
          </a:p>
          <a:p>
            <a:pPr lvl="0"/>
            <a:endParaRPr kumimoji="1" lang="en-US" altLang="zh-CN" dirty="0" smtClean="0"/>
          </a:p>
          <a:p>
            <a:pPr lvl="0"/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sp>
        <p:nvSpPr>
          <p:cNvPr id="6" name="Rectangle 10"/>
          <p:cNvSpPr/>
          <p:nvPr/>
        </p:nvSpPr>
        <p:spPr>
          <a:xfrm>
            <a:off x="4495800" y="4800600"/>
            <a:ext cx="6096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524000" y="3886200"/>
            <a:ext cx="1828800" cy="457200"/>
          </a:xfrm>
          <a:prstGeom prst="rect">
            <a:avLst/>
          </a:prstGeom>
          <a:noFill/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3886200" y="3886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6172200" y="3886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15240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38862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61722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20"/>
          <p:cNvCxnSpPr>
            <a:stCxn id="7" idx="2"/>
          </p:cNvCxnSpPr>
          <p:nvPr/>
        </p:nvCxnSpPr>
        <p:spPr>
          <a:xfrm rot="16200000" flipH="1">
            <a:off x="3238500" y="3543300"/>
            <a:ext cx="457200" cy="2057400"/>
          </a:xfrm>
          <a:prstGeom prst="straightConnector1">
            <a:avLst/>
          </a:prstGeom>
          <a:ln w="28575" cmpd="sng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>
            <a:stCxn id="8" idx="2"/>
            <a:endCxn id="6" idx="0"/>
          </p:cNvCxnSpPr>
          <p:nvPr/>
        </p:nvCxnSpPr>
        <p:spPr>
          <a:xfrm rot="5400000">
            <a:off x="4572000" y="4572000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>
            <a:stCxn id="10" idx="2"/>
          </p:cNvCxnSpPr>
          <p:nvPr/>
        </p:nvCxnSpPr>
        <p:spPr>
          <a:xfrm rot="5400000">
            <a:off x="5829300" y="3543300"/>
            <a:ext cx="457200" cy="20574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1"/>
          <p:cNvCxnSpPr/>
          <p:nvPr/>
        </p:nvCxnSpPr>
        <p:spPr>
          <a:xfrm rot="5400000">
            <a:off x="4572794" y="5485606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3"/>
          <p:cNvCxnSpPr>
            <a:endCxn id="11" idx="0"/>
          </p:cNvCxnSpPr>
          <p:nvPr/>
        </p:nvCxnSpPr>
        <p:spPr>
          <a:xfrm rot="10800000" flipV="1">
            <a:off x="24384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0"/>
          <p:cNvCxnSpPr>
            <a:endCxn id="13" idx="0"/>
          </p:cNvCxnSpPr>
          <p:nvPr/>
        </p:nvCxnSpPr>
        <p:spPr>
          <a:xfrm>
            <a:off x="50292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Online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Ciphers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Weaken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the PRP requirement to what </a:t>
            </a:r>
            <a:r>
              <a:rPr lang="en-US" altLang="zh-CN" i="1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is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possible in the online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setting.</a:t>
            </a:r>
            <a:endParaRPr lang="en-US" altLang="zh-CN" dirty="0">
              <a:solidFill>
                <a:srgbClr val="595959"/>
              </a:solidFill>
              <a:ea typeface="宋体" pitchFamily="2" charset="-122"/>
              <a:cs typeface="Verdana" pitchFamily="34" charset="0"/>
            </a:endParaRPr>
          </a:p>
          <a:p>
            <a:pPr lvl="0"/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A permutation </a:t>
            </a:r>
            <a:r>
              <a:rPr lang="en-US" altLang="zh-CN" dirty="0">
                <a:solidFill>
                  <a:srgbClr val="595959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is </a:t>
            </a:r>
            <a:r>
              <a:rPr lang="en-US" altLang="zh-CN" b="1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online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if the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i-th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 of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ciphertext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depends only on the first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blocks of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plaintext.</a:t>
            </a:r>
            <a:endParaRPr lang="en-US" altLang="zh-CN" dirty="0">
              <a:solidFill>
                <a:srgbClr val="595959"/>
              </a:solidFill>
              <a:ea typeface="宋体" pitchFamily="2" charset="-122"/>
              <a:cs typeface="Verdana" pitchFamily="34" charset="0"/>
            </a:endParaRPr>
          </a:p>
          <a:p>
            <a:endParaRPr kumimoji="1" lang="en-US" altLang="zh-CN" dirty="0" smtClean="0">
              <a:solidFill>
                <a:srgbClr val="FF0000"/>
              </a:solidFill>
            </a:endParaRPr>
          </a:p>
          <a:p>
            <a:pPr lvl="0"/>
            <a:endParaRPr kumimoji="1" lang="en-US" altLang="zh-CN" dirty="0" smtClean="0"/>
          </a:p>
          <a:p>
            <a:pPr lvl="0"/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sp>
        <p:nvSpPr>
          <p:cNvPr id="6" name="Rectangle 10"/>
          <p:cNvSpPr/>
          <p:nvPr/>
        </p:nvSpPr>
        <p:spPr>
          <a:xfrm>
            <a:off x="4495800" y="4800600"/>
            <a:ext cx="6096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524000" y="3886200"/>
            <a:ext cx="1828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3886200" y="3886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6172200" y="3886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1524000" y="5715000"/>
            <a:ext cx="18288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38862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61722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20"/>
          <p:cNvCxnSpPr>
            <a:stCxn id="7" idx="2"/>
          </p:cNvCxnSpPr>
          <p:nvPr/>
        </p:nvCxnSpPr>
        <p:spPr>
          <a:xfrm rot="16200000" flipH="1">
            <a:off x="3238500" y="3543300"/>
            <a:ext cx="457200" cy="2057400"/>
          </a:xfrm>
          <a:prstGeom prst="straightConnector1">
            <a:avLst/>
          </a:prstGeom>
          <a:ln w="28575" cmpd="sng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>
            <a:stCxn id="8" idx="2"/>
            <a:endCxn id="6" idx="0"/>
          </p:cNvCxnSpPr>
          <p:nvPr/>
        </p:nvCxnSpPr>
        <p:spPr>
          <a:xfrm rot="5400000">
            <a:off x="4572000" y="4572000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>
            <a:stCxn id="10" idx="2"/>
          </p:cNvCxnSpPr>
          <p:nvPr/>
        </p:nvCxnSpPr>
        <p:spPr>
          <a:xfrm rot="5400000">
            <a:off x="5829300" y="3543300"/>
            <a:ext cx="457200" cy="20574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1"/>
          <p:cNvCxnSpPr/>
          <p:nvPr/>
        </p:nvCxnSpPr>
        <p:spPr>
          <a:xfrm rot="5400000">
            <a:off x="4572794" y="5485606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3"/>
          <p:cNvCxnSpPr>
            <a:endCxn id="11" idx="0"/>
          </p:cNvCxnSpPr>
          <p:nvPr/>
        </p:nvCxnSpPr>
        <p:spPr>
          <a:xfrm rot="10800000" flipV="1">
            <a:off x="24384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0"/>
          <p:cNvCxnSpPr>
            <a:endCxn id="13" idx="0"/>
          </p:cNvCxnSpPr>
          <p:nvPr/>
        </p:nvCxnSpPr>
        <p:spPr>
          <a:xfrm>
            <a:off x="50292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8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Online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Ciphers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Weaken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the PRP requirement to what </a:t>
            </a:r>
            <a:r>
              <a:rPr lang="en-US" altLang="zh-CN" i="1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is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possible in the online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setting.</a:t>
            </a:r>
            <a:endParaRPr lang="en-US" altLang="zh-CN" dirty="0">
              <a:solidFill>
                <a:srgbClr val="595959"/>
              </a:solidFill>
              <a:ea typeface="宋体" pitchFamily="2" charset="-122"/>
              <a:cs typeface="Verdana" pitchFamily="34" charset="0"/>
            </a:endParaRPr>
          </a:p>
          <a:p>
            <a:pPr lvl="0"/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A permutation </a:t>
            </a:r>
            <a:r>
              <a:rPr lang="en-US" altLang="zh-CN" dirty="0">
                <a:solidFill>
                  <a:srgbClr val="595959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is </a:t>
            </a:r>
            <a:r>
              <a:rPr lang="en-US" altLang="zh-CN" b="1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online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if the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i-th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 of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ciphertext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depends only on the first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blocks of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plaintext.</a:t>
            </a:r>
            <a:endParaRPr lang="en-US" altLang="zh-CN" dirty="0">
              <a:solidFill>
                <a:srgbClr val="595959"/>
              </a:solidFill>
              <a:ea typeface="宋体" pitchFamily="2" charset="-122"/>
              <a:cs typeface="Verdana" pitchFamily="34" charset="0"/>
            </a:endParaRPr>
          </a:p>
          <a:p>
            <a:endParaRPr kumimoji="1" lang="en-US" altLang="zh-CN" dirty="0" smtClean="0">
              <a:solidFill>
                <a:srgbClr val="FF0000"/>
              </a:solidFill>
            </a:endParaRPr>
          </a:p>
          <a:p>
            <a:pPr lvl="0"/>
            <a:endParaRPr kumimoji="1" lang="en-US" altLang="zh-CN" dirty="0" smtClean="0"/>
          </a:p>
          <a:p>
            <a:pPr lvl="0"/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sp>
        <p:nvSpPr>
          <p:cNvPr id="6" name="Rectangle 10"/>
          <p:cNvSpPr/>
          <p:nvPr/>
        </p:nvSpPr>
        <p:spPr>
          <a:xfrm>
            <a:off x="4495800" y="4800600"/>
            <a:ext cx="6096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524000" y="3886200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3886200" y="3886200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6172200" y="38862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15240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3886200" y="5715000"/>
            <a:ext cx="18288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61722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20"/>
          <p:cNvCxnSpPr>
            <a:stCxn id="7" idx="2"/>
          </p:cNvCxnSpPr>
          <p:nvPr/>
        </p:nvCxnSpPr>
        <p:spPr>
          <a:xfrm rot="16200000" flipH="1">
            <a:off x="3238500" y="3543300"/>
            <a:ext cx="457200" cy="2057400"/>
          </a:xfrm>
          <a:prstGeom prst="straightConnector1">
            <a:avLst/>
          </a:prstGeom>
          <a:ln w="28575" cmpd="sng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>
            <a:stCxn id="8" idx="2"/>
            <a:endCxn id="6" idx="0"/>
          </p:cNvCxnSpPr>
          <p:nvPr/>
        </p:nvCxnSpPr>
        <p:spPr>
          <a:xfrm rot="5400000">
            <a:off x="4572000" y="4572000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>
            <a:stCxn id="10" idx="2"/>
          </p:cNvCxnSpPr>
          <p:nvPr/>
        </p:nvCxnSpPr>
        <p:spPr>
          <a:xfrm rot="5400000">
            <a:off x="5829300" y="3543300"/>
            <a:ext cx="457200" cy="20574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1"/>
          <p:cNvCxnSpPr/>
          <p:nvPr/>
        </p:nvCxnSpPr>
        <p:spPr>
          <a:xfrm rot="5400000">
            <a:off x="4572794" y="5485606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3"/>
          <p:cNvCxnSpPr>
            <a:endCxn id="11" idx="0"/>
          </p:cNvCxnSpPr>
          <p:nvPr/>
        </p:nvCxnSpPr>
        <p:spPr>
          <a:xfrm rot="10800000" flipV="1">
            <a:off x="24384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0"/>
          <p:cNvCxnSpPr>
            <a:endCxn id="13" idx="0"/>
          </p:cNvCxnSpPr>
          <p:nvPr/>
        </p:nvCxnSpPr>
        <p:spPr>
          <a:xfrm>
            <a:off x="50292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Online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Ciphers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Weaken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the PRP requirement to what </a:t>
            </a:r>
            <a:r>
              <a:rPr lang="en-US" altLang="zh-CN" i="1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is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possible in the online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setting.</a:t>
            </a:r>
            <a:endParaRPr lang="en-US" altLang="zh-CN" dirty="0">
              <a:solidFill>
                <a:srgbClr val="595959"/>
              </a:solidFill>
              <a:ea typeface="宋体" pitchFamily="2" charset="-122"/>
              <a:cs typeface="Verdana" pitchFamily="34" charset="0"/>
            </a:endParaRPr>
          </a:p>
          <a:p>
            <a:pPr lvl="0"/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A permutation </a:t>
            </a:r>
            <a:r>
              <a:rPr lang="en-US" altLang="zh-CN" dirty="0">
                <a:solidFill>
                  <a:srgbClr val="595959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is </a:t>
            </a:r>
            <a:r>
              <a:rPr lang="en-US" altLang="zh-CN" b="1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online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if the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i-th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 of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ciphertext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depends only on the first </a:t>
            </a:r>
            <a:r>
              <a:rPr lang="en-US" altLang="zh-CN" dirty="0" err="1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i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 blocks of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Verdana" pitchFamily="34" charset="0"/>
              </a:rPr>
              <a:t>plaintext.</a:t>
            </a:r>
            <a:endParaRPr lang="en-US" altLang="zh-CN" dirty="0">
              <a:solidFill>
                <a:srgbClr val="595959"/>
              </a:solidFill>
              <a:ea typeface="宋体" pitchFamily="2" charset="-122"/>
              <a:cs typeface="Verdana" pitchFamily="34" charset="0"/>
            </a:endParaRPr>
          </a:p>
          <a:p>
            <a:endParaRPr kumimoji="1" lang="en-US" altLang="zh-CN" dirty="0" smtClean="0">
              <a:solidFill>
                <a:srgbClr val="FF0000"/>
              </a:solidFill>
            </a:endParaRPr>
          </a:p>
          <a:p>
            <a:pPr lvl="0"/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sp>
        <p:nvSpPr>
          <p:cNvPr id="6" name="Rectangle 10"/>
          <p:cNvSpPr/>
          <p:nvPr/>
        </p:nvSpPr>
        <p:spPr>
          <a:xfrm>
            <a:off x="4495800" y="4800600"/>
            <a:ext cx="6096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Symbol" pitchFamily="18" charset="2"/>
                <a:ea typeface="宋体" pitchFamily="2" charset="-122"/>
                <a:cs typeface="Verdana" pitchFamily="34" charset="0"/>
              </a:rPr>
              <a:t>p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524000" y="3886200"/>
            <a:ext cx="1828800" cy="457200"/>
          </a:xfrm>
          <a:prstGeom prst="rect">
            <a:avLst/>
          </a:prstGeom>
          <a:solidFill>
            <a:srgbClr val="FF660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3886200" y="3886200"/>
            <a:ext cx="1828800" cy="457200"/>
          </a:xfrm>
          <a:prstGeom prst="rect">
            <a:avLst/>
          </a:prstGeom>
          <a:solidFill>
            <a:srgbClr val="FF660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6172200" y="3886200"/>
            <a:ext cx="1828800" cy="457200"/>
          </a:xfrm>
          <a:prstGeom prst="rect">
            <a:avLst/>
          </a:prstGeom>
          <a:solidFill>
            <a:srgbClr val="FF660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15240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3886200" y="5715000"/>
            <a:ext cx="1828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6172200" y="5715000"/>
            <a:ext cx="1828800" cy="457200"/>
          </a:xfrm>
          <a:prstGeom prst="rect">
            <a:avLst/>
          </a:prstGeom>
          <a:solidFill>
            <a:srgbClr val="FF6600"/>
          </a:solidFill>
          <a:ln>
            <a:solidFill>
              <a:srgbClr val="1D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zh-CN" altLang="en-US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20"/>
          <p:cNvCxnSpPr>
            <a:stCxn id="7" idx="2"/>
          </p:cNvCxnSpPr>
          <p:nvPr/>
        </p:nvCxnSpPr>
        <p:spPr>
          <a:xfrm rot="16200000" flipH="1">
            <a:off x="3238500" y="3543300"/>
            <a:ext cx="457200" cy="2057400"/>
          </a:xfrm>
          <a:prstGeom prst="straightConnector1">
            <a:avLst/>
          </a:prstGeom>
          <a:ln w="28575" cmpd="sng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>
            <a:stCxn id="8" idx="2"/>
            <a:endCxn id="6" idx="0"/>
          </p:cNvCxnSpPr>
          <p:nvPr/>
        </p:nvCxnSpPr>
        <p:spPr>
          <a:xfrm rot="5400000">
            <a:off x="4572000" y="4572000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>
            <a:stCxn id="10" idx="2"/>
          </p:cNvCxnSpPr>
          <p:nvPr/>
        </p:nvCxnSpPr>
        <p:spPr>
          <a:xfrm rot="5400000">
            <a:off x="5829300" y="3543300"/>
            <a:ext cx="457200" cy="20574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1"/>
          <p:cNvCxnSpPr/>
          <p:nvPr/>
        </p:nvCxnSpPr>
        <p:spPr>
          <a:xfrm rot="5400000">
            <a:off x="4572794" y="5485606"/>
            <a:ext cx="457200" cy="1588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3"/>
          <p:cNvCxnSpPr>
            <a:endCxn id="11" idx="0"/>
          </p:cNvCxnSpPr>
          <p:nvPr/>
        </p:nvCxnSpPr>
        <p:spPr>
          <a:xfrm rot="10800000" flipV="1">
            <a:off x="24384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0"/>
          <p:cNvCxnSpPr>
            <a:endCxn id="13" idx="0"/>
          </p:cNvCxnSpPr>
          <p:nvPr/>
        </p:nvCxnSpPr>
        <p:spPr>
          <a:xfrm>
            <a:off x="5029200" y="5257800"/>
            <a:ext cx="2057400" cy="457200"/>
          </a:xfrm>
          <a:prstGeom prst="straightConnector1">
            <a:avLst/>
          </a:prstGeom>
          <a:ln w="28575">
            <a:solidFill>
              <a:srgbClr val="1D9E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Research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Interests: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Reliability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zh-CN" dirty="0" smtClean="0"/>
              <a:t>Cryptography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utility</a:t>
            </a:r>
          </a:p>
          <a:p>
            <a:pPr lvl="1"/>
            <a:r>
              <a:rPr kumimoji="1" lang="en-US" altLang="zh-CN" dirty="0" smtClean="0"/>
              <a:t>Systems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</a:p>
          <a:p>
            <a:pPr lvl="1"/>
            <a:r>
              <a:rPr kumimoji="1" lang="en-US" altLang="zh-CN" dirty="0" smtClean="0"/>
              <a:t>Intersection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Cloud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computing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Online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Cipher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Construction</a:t>
            </a:r>
            <a:r>
              <a:rPr lang="zh-CN" altLang="en-US" dirty="0">
                <a:ea typeface="宋体" pitchFamily="2" charset="-122"/>
              </a:rPr>
              <a:t>:</a:t>
            </a:r>
            <a:r>
              <a:rPr lang="en-US" altLang="zh-CN" dirty="0">
                <a:ea typeface="宋体" pitchFamily="2" charset="-122"/>
              </a:rPr>
              <a:t>TC3*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Handling</a:t>
            </a:r>
            <a:r>
              <a:rPr lang="zh-CN" altLang="en-US" dirty="0" smtClean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last</a:t>
            </a:r>
            <a:r>
              <a:rPr lang="zh-CN" altLang="en-US" dirty="0" smtClean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block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:</a:t>
            </a:r>
            <a:r>
              <a:rPr lang="zh-CN" altLang="en-US" dirty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dirty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tweakable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ea typeface="宋体" pitchFamily="2" charset="-122"/>
                <a:cs typeface="Times New Roman" pitchFamily="18" charset="0"/>
              </a:rPr>
              <a:t>blockcipher</a:t>
            </a:r>
            <a:r>
              <a:rPr lang="en-US" altLang="zh-CN" dirty="0">
                <a:solidFill>
                  <a:srgbClr val="8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for {0,1}</a:t>
            </a:r>
            <a:r>
              <a:rPr lang="en-US" altLang="zh-CN" baseline="30000" dirty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aseline="40000" dirty="0">
                <a:solidFill>
                  <a:srgbClr val="595959"/>
                </a:solidFill>
                <a:ea typeface="宋体" pitchFamily="2" charset="-122"/>
                <a:cs typeface="Times New Roman" pitchFamily="18" charset="0"/>
              </a:rPr>
              <a:t>[n..2n-1]</a:t>
            </a:r>
            <a:endParaRPr lang="zh-CN" altLang="en-US" baseline="40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6161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1"/>
          <p:cNvSpPr txBox="1"/>
          <p:nvPr/>
        </p:nvSpPr>
        <p:spPr>
          <a:xfrm>
            <a:off x="5568245" y="4157246"/>
            <a:ext cx="294075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Rogaway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RSA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2011]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400800" y="5372046"/>
            <a:ext cx="205740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ACNS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2012]</a:t>
            </a:r>
          </a:p>
        </p:txBody>
      </p:sp>
    </p:spTree>
    <p:extLst>
      <p:ext uri="{BB962C8B-B14F-4D97-AF65-F5344CB8AC3E}">
        <p14:creationId xmlns:p14="http://schemas.microsoft.com/office/powerpoint/2010/main" val="28916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An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Efficient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err="1" smtClean="0">
                <a:latin typeface="+mn-lt"/>
                <a:ea typeface="宋体" pitchFamily="2" charset="-122"/>
              </a:rPr>
              <a:t>Tweakable</a:t>
            </a:r>
            <a:r>
              <a:rPr lang="en-US" altLang="zh-CN" dirty="0" smtClean="0">
                <a:latin typeface="+mn-lt"/>
                <a:ea typeface="宋体" pitchFamily="2" charset="-122"/>
              </a:rPr>
              <a:t> Cipher Mode,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cont.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kumimoji="1" lang="zh-CN" altLang="en-US" dirty="0" smtClean="0"/>
              <a:t>                                           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68401"/>
            <a:ext cx="4038600" cy="51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/>
          <p:nvPr/>
        </p:nvSpPr>
        <p:spPr>
          <a:xfrm>
            <a:off x="6477000" y="5478047"/>
            <a:ext cx="213360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Zhang,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 ACNS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2012]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20556" y="1495775"/>
            <a:ext cx="261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latin typeface="+mn-lt"/>
              </a:rPr>
              <a:t>Only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two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AES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calls</a:t>
            </a:r>
            <a:endParaRPr kumimoji="1"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98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Online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security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makes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sense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for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encryption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kumimoji="1" lang="zh-CN" altLang="en-US" dirty="0" smtClean="0"/>
              <a:t>                                           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77" y="1279880"/>
            <a:ext cx="86046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/>
          <p:nvPr/>
        </p:nvSpPr>
        <p:spPr>
          <a:xfrm>
            <a:off x="4312065" y="4748790"/>
            <a:ext cx="461997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Proven by [</a:t>
            </a:r>
            <a:r>
              <a:rPr lang="en-US" altLang="zh-CN" sz="1600" dirty="0" err="1" smtClean="0"/>
              <a:t>Rogaway</a:t>
            </a:r>
            <a:r>
              <a:rPr lang="en-US" altLang="zh-CN" sz="1600" dirty="0" smtClean="0"/>
              <a:t>, Wooding, and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Zhang,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 FSE2012]</a:t>
            </a:r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CTR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ciphertext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stealing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sense.</a:t>
            </a:r>
          </a:p>
          <a:p>
            <a:pPr marL="457200" lvl="1" indent="0">
              <a:buNone/>
            </a:pP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971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Online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security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makes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sense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for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encryption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kumimoji="1" lang="zh-CN" altLang="en-US" dirty="0" smtClean="0"/>
              <a:t>                                            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77" y="1279880"/>
            <a:ext cx="86046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1"/>
          <p:cNvSpPr txBox="1"/>
          <p:nvPr/>
        </p:nvSpPr>
        <p:spPr>
          <a:xfrm>
            <a:off x="4312065" y="4748790"/>
            <a:ext cx="461997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Proven by [</a:t>
            </a:r>
            <a:r>
              <a:rPr lang="en-US" altLang="zh-CN" sz="1600" dirty="0" err="1" smtClean="0"/>
              <a:t>Rogaway</a:t>
            </a:r>
            <a:r>
              <a:rPr lang="en-US" altLang="zh-CN" sz="1600" dirty="0" smtClean="0"/>
              <a:t>, Wooding, and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Zhang,</a:t>
            </a:r>
            <a:r>
              <a:rPr lang="zh-CN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/>
              <a:t> FSE2012]</a:t>
            </a:r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called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delayed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CBC,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DCBC.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556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A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Quick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Summary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24</a:t>
            </a:fld>
            <a:endParaRPr lang="en-US" dirty="0"/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far,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w</a:t>
            </a:r>
            <a:r>
              <a:rPr kumimoji="1" lang="en-US" altLang="zh-CN" dirty="0" smtClean="0"/>
              <a:t>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talked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privacy</a:t>
            </a:r>
          </a:p>
          <a:p>
            <a:pPr lvl="1"/>
            <a:r>
              <a:rPr kumimoji="1" lang="en-US" altLang="zh-CN" dirty="0" smtClean="0"/>
              <a:t>encryption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ciphers</a:t>
            </a:r>
          </a:p>
          <a:p>
            <a:pPr lvl="1"/>
            <a:r>
              <a:rPr kumimoji="1" lang="en-US" altLang="zh-CN" dirty="0" smtClean="0"/>
              <a:t>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definitions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constructions</a:t>
            </a:r>
            <a:endParaRPr kumimoji="1" lang="en-US" altLang="zh-CN" dirty="0"/>
          </a:p>
          <a:p>
            <a:r>
              <a:rPr kumimoji="1" lang="en-US" altLang="zh-CN" dirty="0" smtClean="0"/>
              <a:t>Foundations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privacy</a:t>
            </a:r>
          </a:p>
          <a:p>
            <a:pPr lvl="1"/>
            <a:r>
              <a:rPr kumimoji="1" lang="en-US" altLang="zh-CN" dirty="0"/>
              <a:t>i</a:t>
            </a:r>
            <a:r>
              <a:rPr kumimoji="1" lang="en-US" altLang="zh-CN" dirty="0" smtClean="0"/>
              <a:t>f you ever need disk encryption, 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them</a:t>
            </a:r>
          </a:p>
          <a:p>
            <a:r>
              <a:rPr kumimoji="1" lang="en-US" altLang="zh-CN" dirty="0" smtClean="0"/>
              <a:t>How fast is AES?</a:t>
            </a:r>
          </a:p>
          <a:p>
            <a:pPr lvl="1"/>
            <a:r>
              <a:rPr kumimoji="1" lang="en-US" altLang="zh-CN" dirty="0" smtClean="0"/>
              <a:t>1,000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calls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takes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25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microsecond </a:t>
            </a:r>
          </a:p>
          <a:p>
            <a:pPr marL="457200" lvl="1" indent="0">
              <a:buNone/>
            </a:pPr>
            <a:r>
              <a:rPr kumimoji="1" lang="zh-CN" altLang="en-US" dirty="0" smtClean="0"/>
              <a:t>   </a:t>
            </a:r>
            <a:r>
              <a:rPr kumimoji="1" lang="zh-CN" altLang="zh-CN" dirty="0" smtClean="0"/>
              <a:t>(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microsecond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0.000001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second)</a:t>
            </a:r>
          </a:p>
          <a:p>
            <a:pPr marL="457200" lvl="1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6" name="TextBox 10"/>
          <p:cNvSpPr txBox="1"/>
          <p:nvPr/>
        </p:nvSpPr>
        <p:spPr>
          <a:xfrm>
            <a:off x="8026082" y="43512"/>
            <a:ext cx="106147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Summary</a:t>
            </a:r>
            <a:endParaRPr lang="en-US" sz="16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876931" y="4123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0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Single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Node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vs.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Replicated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Nodes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25</a:t>
            </a:fld>
            <a:endParaRPr lang="en-US" dirty="0"/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node: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6" name="TextBox 10"/>
          <p:cNvSpPr txBox="1"/>
          <p:nvPr/>
        </p:nvSpPr>
        <p:spPr>
          <a:xfrm>
            <a:off x="8026082" y="43512"/>
            <a:ext cx="106147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Discussion</a:t>
            </a:r>
            <a:endParaRPr lang="en-US" sz="16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876931" y="4123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61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Single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Node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vs.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Replicated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Nodes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achieve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reliability.</a:t>
            </a:r>
          </a:p>
          <a:p>
            <a:pPr lvl="1"/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fails/gets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compromised?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6" name="TextBox 10"/>
          <p:cNvSpPr txBox="1"/>
          <p:nvPr/>
        </p:nvSpPr>
        <p:spPr>
          <a:xfrm>
            <a:off x="8026082" y="43512"/>
            <a:ext cx="106147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Discussion</a:t>
            </a:r>
            <a:endParaRPr lang="en-US" altLang="zh-CN" sz="1600" dirty="0"/>
          </a:p>
        </p:txBody>
      </p:sp>
      <p:sp>
        <p:nvSpPr>
          <p:cNvPr id="3" name="文本框 2"/>
          <p:cNvSpPr txBox="1"/>
          <p:nvPr/>
        </p:nvSpPr>
        <p:spPr>
          <a:xfrm>
            <a:off x="9876931" y="4123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63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Single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Node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vs.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Replicated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Nodes</a:t>
            </a:r>
            <a:endParaRPr kumimoji="1"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27</a:t>
            </a:fld>
            <a:endParaRPr lang="en-US" dirty="0"/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node: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achieve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reliability.</a:t>
            </a:r>
          </a:p>
          <a:p>
            <a:pPr lvl="1"/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fails/gets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compromised?</a:t>
            </a:r>
          </a:p>
          <a:p>
            <a:pPr lvl="1"/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practice,</a:t>
            </a:r>
            <a:r>
              <a:rPr kumimoji="1" lang="zh-CN" altLang="en-US" dirty="0" smtClean="0"/>
              <a:t> </a:t>
            </a:r>
            <a:r>
              <a:rPr kumimoji="1" lang="en-US" altLang="zh-CN" i="1" dirty="0" smtClean="0"/>
              <a:t>almost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always</a:t>
            </a:r>
            <a:r>
              <a:rPr kumimoji="1" lang="zh-CN" altLang="en-US" i="1" dirty="0" smtClean="0"/>
              <a:t> </a:t>
            </a:r>
            <a:r>
              <a:rPr kumimoji="1" lang="en-US" altLang="zh-CN" dirty="0" smtClean="0"/>
              <a:t>use replicated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storage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major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services</a:t>
            </a:r>
            <a:r>
              <a:rPr kumimoji="1" lang="en-US" altLang="en-US" dirty="0" smtClean="0"/>
              <a:t>.</a:t>
            </a: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 smtClean="0"/>
          </a:p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consider replicated nodes.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76931" y="4123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8026082" y="43512"/>
            <a:ext cx="106147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Discussion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537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Replicated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New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problems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occur: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>
                <a:solidFill>
                  <a:srgbClr val="595959"/>
                </a:solidFill>
              </a:rPr>
              <a:t>crashes/attacks</a:t>
            </a:r>
          </a:p>
          <a:p>
            <a:pPr lvl="1"/>
            <a:r>
              <a:rPr kumimoji="1" lang="en-US" altLang="zh-CN" dirty="0" smtClean="0">
                <a:solidFill>
                  <a:srgbClr val="595959"/>
                </a:solidFill>
              </a:rPr>
              <a:t>network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partitions</a:t>
            </a:r>
          </a:p>
          <a:p>
            <a:pPr lvl="1"/>
            <a:r>
              <a:rPr kumimoji="1" lang="en-US" altLang="zh-CN" dirty="0">
                <a:solidFill>
                  <a:srgbClr val="595959"/>
                </a:solidFill>
              </a:rPr>
              <a:t>c</a:t>
            </a:r>
            <a:r>
              <a:rPr kumimoji="1" lang="en-US" altLang="zh-CN" dirty="0" smtClean="0">
                <a:solidFill>
                  <a:srgbClr val="595959"/>
                </a:solidFill>
              </a:rPr>
              <a:t>oncurrency</a:t>
            </a:r>
          </a:p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maintain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consistency?</a:t>
            </a:r>
          </a:p>
          <a:p>
            <a:pPr lvl="1"/>
            <a:r>
              <a:rPr kumimoji="1" lang="en-US" altLang="zh-CN" dirty="0" smtClean="0"/>
              <a:t>achieve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liveness</a:t>
            </a:r>
            <a:r>
              <a:rPr kumimoji="1" lang="en-US" altLang="zh-CN" dirty="0" smtClean="0"/>
              <a:t>?</a:t>
            </a:r>
          </a:p>
          <a:p>
            <a:pPr lvl="1"/>
            <a:r>
              <a:rPr kumimoji="1" lang="en-US" altLang="zh-CN" dirty="0" smtClean="0"/>
              <a:t>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coding,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data…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876931" y="4123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8026082" y="43512"/>
            <a:ext cx="106147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Discussion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102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The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Rest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of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the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Talk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29</a:t>
            </a:fld>
            <a:endParaRPr lang="en-US" dirty="0"/>
          </a:p>
        </p:txBody>
      </p:sp>
      <p:sp>
        <p:nvSpPr>
          <p:cNvPr id="14" name="内容占位符 5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Reliability</a:t>
            </a:r>
          </a:p>
          <a:p>
            <a:r>
              <a:rPr kumimoji="1" lang="en-US" altLang="zh-CN" dirty="0" smtClean="0"/>
              <a:t>Reliability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Privacy</a:t>
            </a:r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876931" y="412381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8026082" y="43512"/>
            <a:ext cx="106147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Discussion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951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Talk: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Privacy-</a:t>
            </a:r>
            <a:r>
              <a:rPr kumimoji="1" lang="en-US" altLang="zh-CN" dirty="0" smtClean="0"/>
              <a:t>Preserving and Fault-Tolerant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Storage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>
              <a:buFont typeface="Arial"/>
              <a:buChar char="•"/>
            </a:pP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securely and reliably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___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data?</a:t>
            </a:r>
          </a:p>
          <a:p>
            <a:pPr lvl="1"/>
            <a:r>
              <a:rPr kumimoji="1" lang="en-US" altLang="zh-CN" dirty="0"/>
              <a:t>s</a:t>
            </a:r>
            <a:r>
              <a:rPr kumimoji="1" lang="en-US" altLang="zh-CN" dirty="0" smtClean="0"/>
              <a:t>tore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access</a:t>
            </a:r>
          </a:p>
          <a:p>
            <a:pPr lvl="1"/>
            <a:r>
              <a:rPr kumimoji="1" lang="en-US" altLang="zh-CN" dirty="0" smtClean="0"/>
              <a:t>share 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retrieve</a:t>
            </a:r>
          </a:p>
          <a:p>
            <a:pPr lvl="1"/>
            <a:r>
              <a:rPr kumimoji="1" lang="en-US" altLang="zh-CN" dirty="0"/>
              <a:t>p</a:t>
            </a:r>
            <a:r>
              <a:rPr kumimoji="1" lang="en-US" altLang="zh-CN" dirty="0" smtClean="0"/>
              <a:t>rocess</a:t>
            </a:r>
          </a:p>
          <a:p>
            <a:pPr lvl="1"/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Store</a:t>
            </a:r>
            <a:r>
              <a:rPr lang="zh-CN" altLang="en-US" dirty="0" smtClean="0">
                <a:latin typeface="+mn-lt"/>
                <a:ea typeface="宋体" pitchFamily="2" charset="-122"/>
              </a:rPr>
              <a:t>/</a:t>
            </a:r>
            <a:r>
              <a:rPr lang="en-US" altLang="zh-CN" dirty="0">
                <a:latin typeface="+mn-lt"/>
                <a:ea typeface="宋体" pitchFamily="2" charset="-122"/>
              </a:rPr>
              <a:t>P</a:t>
            </a:r>
            <a:r>
              <a:rPr lang="en-US" altLang="zh-CN" dirty="0" smtClean="0">
                <a:latin typeface="+mn-lt"/>
                <a:ea typeface="宋体" pitchFamily="2" charset="-122"/>
              </a:rPr>
              <a:t>rocess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Data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Privately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in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Cloud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30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227667"/>
            <a:ext cx="8382000" cy="4501445"/>
          </a:xfrm>
        </p:spPr>
        <p:txBody>
          <a:bodyPr/>
          <a:lstStyle/>
          <a:p>
            <a:r>
              <a:rPr kumimoji="1" lang="en-US" altLang="zh-CN" dirty="0" smtClean="0"/>
              <a:t>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introduce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following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</a:p>
          <a:p>
            <a:pPr lvl="1"/>
            <a:r>
              <a:rPr kumimoji="1" lang="en-US" altLang="zh-CN" dirty="0"/>
              <a:t>C</a:t>
            </a:r>
            <a:r>
              <a:rPr kumimoji="1" lang="en-US" altLang="zh-CN" dirty="0" smtClean="0"/>
              <a:t>onfidential 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</a:p>
          <a:p>
            <a:pPr lvl="2"/>
            <a:r>
              <a:rPr kumimoji="1" lang="en-US" altLang="zh-CN" dirty="0"/>
              <a:t>a</a:t>
            </a:r>
            <a:r>
              <a:rPr kumimoji="1" lang="en-US" altLang="zh-CN" dirty="0" smtClean="0"/>
              <a:t>rbitrary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operations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read/write)</a:t>
            </a:r>
          </a:p>
          <a:p>
            <a:pPr lvl="2"/>
            <a:r>
              <a:rPr kumimoji="1" lang="en-US" altLang="zh-CN" dirty="0"/>
              <a:t>r</a:t>
            </a:r>
            <a:r>
              <a:rPr kumimoji="1" lang="en-US" altLang="zh-CN" dirty="0" smtClean="0"/>
              <a:t>eliability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confidentiality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together</a:t>
            </a:r>
          </a:p>
          <a:p>
            <a:pPr lvl="1"/>
            <a:r>
              <a:rPr kumimoji="1" lang="en-US" altLang="zh-CN" dirty="0" smtClean="0"/>
              <a:t>Causality-preserving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</a:p>
          <a:p>
            <a:pPr lvl="1"/>
            <a:r>
              <a:rPr kumimoji="1" lang="en-US" altLang="zh-CN" dirty="0"/>
              <a:t>Bandwidth-efficient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erasure-coded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storage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Scalable cloud storage w/ encrypted </a:t>
            </a:r>
            <a:r>
              <a:rPr kumimoji="1" lang="en-US" altLang="zh-CN" dirty="0" err="1" smtClean="0"/>
              <a:t>search</a:t>
            </a:r>
            <a:r>
              <a:rPr kumimoji="1" lang="en-US" altLang="zh-CN" dirty="0" err="1" smtClean="0">
                <a:latin typeface="Calibri"/>
                <a:cs typeface="Calibri"/>
              </a:rPr>
              <a:t>&amp;</a:t>
            </a:r>
            <a:r>
              <a:rPr kumimoji="1" lang="en-US" altLang="zh-CN" dirty="0" err="1" smtClean="0"/>
              <a:t>share</a:t>
            </a:r>
            <a:endParaRPr kumimoji="1" lang="en-US" altLang="zh-CN" dirty="0" smtClean="0"/>
          </a:p>
          <a:p>
            <a:pPr lvl="2"/>
            <a:r>
              <a:rPr kumimoji="1" lang="en-US" altLang="zh-CN" dirty="0"/>
              <a:t>i</a:t>
            </a:r>
            <a:r>
              <a:rPr kumimoji="1" lang="en-US" altLang="zh-CN" dirty="0" smtClean="0"/>
              <a:t>ndustry-level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engine</a:t>
            </a:r>
          </a:p>
          <a:p>
            <a:pPr lvl="2"/>
            <a:r>
              <a:rPr kumimoji="1" lang="en-US" altLang="zh-CN" dirty="0"/>
              <a:t>s</a:t>
            </a:r>
            <a:r>
              <a:rPr kumimoji="1" lang="en-US" altLang="zh-CN" dirty="0" smtClean="0"/>
              <a:t>pace</a:t>
            </a:r>
            <a:r>
              <a:rPr kumimoji="1" lang="zh-CN" altLang="en-US" dirty="0"/>
              <a:t>-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</a:t>
            </a:r>
          </a:p>
          <a:p>
            <a:pPr lvl="2"/>
            <a:endParaRPr kumimoji="1" lang="en-US" altLang="zh-CN" dirty="0"/>
          </a:p>
          <a:p>
            <a:pPr lvl="1"/>
            <a:endParaRPr kumimoji="1" lang="en-US" altLang="zh-CN" dirty="0" smtClean="0"/>
          </a:p>
        </p:txBody>
      </p:sp>
      <p:sp>
        <p:nvSpPr>
          <p:cNvPr id="7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888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Distributed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Systems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31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227667"/>
            <a:ext cx="8382000" cy="4501445"/>
          </a:xfrm>
        </p:spPr>
        <p:txBody>
          <a:bodyPr/>
          <a:lstStyle/>
          <a:p>
            <a:pPr lvl="0"/>
            <a:r>
              <a:rPr kumimoji="1" lang="en-US" altLang="zh-CN" dirty="0" smtClean="0"/>
              <a:t>A </a:t>
            </a:r>
            <a:r>
              <a:rPr kumimoji="1" lang="en-US" altLang="zh-CN" dirty="0"/>
              <a:t>set of processors achieve cooperation</a:t>
            </a:r>
            <a:r>
              <a:rPr kumimoji="1" lang="en-US" altLang="zh-CN" dirty="0" smtClean="0"/>
              <a:t>.</a:t>
            </a:r>
          </a:p>
          <a:p>
            <a:pPr lvl="0"/>
            <a:endParaRPr kumimoji="1" lang="en-US" altLang="zh-CN" dirty="0" smtClean="0"/>
          </a:p>
          <a:p>
            <a:pPr lvl="0"/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“A </a:t>
            </a:r>
            <a:r>
              <a:rPr lang="en-US" altLang="zh-CN" dirty="0">
                <a:latin typeface="Calibri"/>
                <a:ea typeface="宋体" pitchFamily="2" charset="-122"/>
                <a:cs typeface="Calibri"/>
              </a:rPr>
              <a:t>distributed system is one which the failure of a computer you did not even know existed can render your own computer unusable</a:t>
            </a: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.”</a:t>
            </a:r>
            <a:endParaRPr lang="en-US" altLang="zh-CN" dirty="0">
              <a:latin typeface="Calibri"/>
              <a:ea typeface="宋体" pitchFamily="2" charset="-122"/>
              <a:cs typeface="Calibri"/>
            </a:endParaRP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Clr>
                <a:srgbClr val="26AAE2"/>
              </a:buClr>
              <a:buNone/>
              <a:defRPr/>
            </a:pP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                                            </a:t>
            </a:r>
            <a:r>
              <a:rPr lang="zh-CN" altLang="en-US" dirty="0" smtClean="0">
                <a:latin typeface="Calibri"/>
                <a:ea typeface="宋体" pitchFamily="2" charset="-122"/>
                <a:cs typeface="Calibri"/>
              </a:rPr>
              <a:t>         </a:t>
            </a: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-</a:t>
            </a:r>
            <a:r>
              <a:rPr lang="en-US" altLang="zh-CN" dirty="0">
                <a:latin typeface="Calibri"/>
                <a:ea typeface="宋体" pitchFamily="2" charset="-122"/>
                <a:cs typeface="Calibri"/>
              </a:rPr>
              <a:t>--Leslie </a:t>
            </a:r>
            <a:r>
              <a:rPr lang="en-US" altLang="zh-CN" dirty="0" err="1">
                <a:latin typeface="Calibri"/>
                <a:ea typeface="宋体" pitchFamily="2" charset="-122"/>
                <a:cs typeface="Calibri"/>
              </a:rPr>
              <a:t>Lamport</a:t>
            </a:r>
            <a:endParaRPr lang="en-US" altLang="zh-CN" dirty="0">
              <a:latin typeface="Calibri"/>
              <a:ea typeface="宋体" pitchFamily="2" charset="-122"/>
              <a:cs typeface="Calibri"/>
            </a:endParaRPr>
          </a:p>
          <a:p>
            <a:pPr lvl="1"/>
            <a:endParaRPr kumimoji="1" lang="en-US" altLang="zh-CN" dirty="0" smtClean="0"/>
          </a:p>
        </p:txBody>
      </p:sp>
      <p:sp>
        <p:nvSpPr>
          <p:cNvPr id="7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614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Client</a:t>
            </a:r>
            <a:r>
              <a:rPr kumimoji="1" lang="zh-CN" altLang="en-US" dirty="0" smtClean="0">
                <a:latin typeface="+mn-lt"/>
              </a:rPr>
              <a:t>-</a:t>
            </a:r>
            <a:r>
              <a:rPr kumimoji="1" lang="en-US" altLang="zh-CN" dirty="0" smtClean="0">
                <a:latin typeface="+mn-lt"/>
              </a:rPr>
              <a:t>Server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Model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32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pic>
        <p:nvPicPr>
          <p:cNvPr id="3" name="内容占位符 2" descr="SpokeHu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b="1108"/>
          <a:stretch>
            <a:fillRect/>
          </a:stretch>
        </p:blipFill>
        <p:spPr>
          <a:xfrm>
            <a:off x="899446" y="1380067"/>
            <a:ext cx="7163036" cy="3918053"/>
          </a:xfrm>
        </p:spPr>
      </p:pic>
      <p:sp>
        <p:nvSpPr>
          <p:cNvPr id="6" name="文本框 5"/>
          <p:cNvSpPr txBox="1"/>
          <p:nvPr/>
        </p:nvSpPr>
        <p:spPr>
          <a:xfrm>
            <a:off x="226788" y="1168963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132608" y="1929422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server</a:t>
            </a:r>
            <a:endParaRPr kumimoji="1" lang="zh-CN" altLang="en-US" dirty="0"/>
          </a:p>
        </p:txBody>
      </p:sp>
      <p:sp>
        <p:nvSpPr>
          <p:cNvPr id="15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16" name="TextBox 11"/>
          <p:cNvSpPr txBox="1"/>
          <p:nvPr/>
        </p:nvSpPr>
        <p:spPr>
          <a:xfrm>
            <a:off x="5988870" y="5476794"/>
            <a:ext cx="285033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Scenario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single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server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7444" y="4133738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861250" y="1263043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7905627" y="4270490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49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Client</a:t>
            </a:r>
            <a:r>
              <a:rPr kumimoji="1" lang="zh-CN" altLang="en-US" dirty="0" smtClean="0">
                <a:latin typeface="+mn-lt"/>
              </a:rPr>
              <a:t>-</a:t>
            </a:r>
            <a:r>
              <a:rPr kumimoji="1" lang="en-US" altLang="zh-CN" dirty="0" smtClean="0">
                <a:latin typeface="+mn-lt"/>
              </a:rPr>
              <a:t>Server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Model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pic>
        <p:nvPicPr>
          <p:cNvPr id="3" name="内容占位符 2" descr="SpokeHu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900113" y="1379538"/>
            <a:ext cx="7162800" cy="3917950"/>
          </a:xfrm>
        </p:spPr>
      </p:pic>
      <p:sp>
        <p:nvSpPr>
          <p:cNvPr id="6" name="文本框 5"/>
          <p:cNvSpPr txBox="1"/>
          <p:nvPr/>
        </p:nvSpPr>
        <p:spPr>
          <a:xfrm>
            <a:off x="226788" y="1168963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322517" y="1819662"/>
            <a:ext cx="246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</a:t>
            </a:r>
            <a:r>
              <a:rPr kumimoji="1" lang="en-US" altLang="zh-CN" dirty="0" smtClean="0"/>
              <a:t>eplicated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servers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77444" y="4133738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861250" y="1263043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  <p:pic>
        <p:nvPicPr>
          <p:cNvPr id="5" name="图片 4" descr="Multi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46" y="2386146"/>
            <a:ext cx="3481867" cy="19670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90557" y="4341890"/>
            <a:ext cx="170095" cy="1927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9" name="图片 18" descr="Screen Shot 2016-02-23 at 12.22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11" y="2340786"/>
            <a:ext cx="725741" cy="730220"/>
          </a:xfrm>
          <a:prstGeom prst="rect">
            <a:avLst/>
          </a:prstGeom>
        </p:spPr>
      </p:pic>
      <p:pic>
        <p:nvPicPr>
          <p:cNvPr id="20" name="图片 19" descr="Screen Shot 2016-02-23 at 12.22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18" y="3768628"/>
            <a:ext cx="725741" cy="730220"/>
          </a:xfrm>
          <a:prstGeom prst="rect">
            <a:avLst/>
          </a:prstGeom>
        </p:spPr>
      </p:pic>
      <p:pic>
        <p:nvPicPr>
          <p:cNvPr id="22" name="图片 21" descr="Screen Shot 2016-02-23 at 12.22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46" y="2340786"/>
            <a:ext cx="725741" cy="730220"/>
          </a:xfrm>
          <a:prstGeom prst="rect">
            <a:avLst/>
          </a:prstGeom>
        </p:spPr>
      </p:pic>
      <p:pic>
        <p:nvPicPr>
          <p:cNvPr id="23" name="图片 22" descr="Screen Shot 2016-02-23 at 12.22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72" y="3768628"/>
            <a:ext cx="725741" cy="73022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282171" y="2891715"/>
            <a:ext cx="136075" cy="1474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6151071" y="4393575"/>
            <a:ext cx="136075" cy="1474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3350195" y="4387251"/>
            <a:ext cx="136075" cy="1474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502595" y="4539651"/>
            <a:ext cx="136075" cy="1474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3518915" y="2934351"/>
            <a:ext cx="136075" cy="1474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9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30" name="TextBox 11"/>
          <p:cNvSpPr txBox="1"/>
          <p:nvPr/>
        </p:nvSpPr>
        <p:spPr>
          <a:xfrm>
            <a:off x="5783217" y="5476794"/>
            <a:ext cx="308726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Scenario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2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servers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05627" y="4270490"/>
            <a:ext cx="100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client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55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Model,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cont.</a:t>
            </a:r>
            <a:r>
              <a:rPr kumimoji="1" lang="zh-CN" altLang="en-US" dirty="0" smtClean="0">
                <a:latin typeface="+mn-lt"/>
              </a:rPr>
              <a:t>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34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Synchrony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, partial synchrony,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asynchrony</a:t>
            </a: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endParaRPr lang="en-US" altLang="zh-CN" dirty="0">
              <a:solidFill>
                <a:schemeClr val="tx1"/>
              </a:solidFill>
              <a:ea typeface="宋体" pitchFamily="2" charset="-122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Crash 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failures vs. Byzantine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failures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182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cont.</a:t>
            </a:r>
            <a:r>
              <a:rPr kumimoji="1" lang="zh-CN" altLang="en-US" dirty="0"/>
              <a:t>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Synchrony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partial synchrony,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asynchrony</a:t>
            </a:r>
            <a:endParaRPr lang="en-US" altLang="zh-CN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endParaRPr lang="en-US" altLang="zh-CN" dirty="0">
              <a:solidFill>
                <a:schemeClr val="tx1"/>
              </a:solidFill>
              <a:ea typeface="宋体" pitchFamily="2" charset="-122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Crash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failures </a:t>
            </a:r>
            <a:r>
              <a:rPr lang="en-US" altLang="zh-CN" dirty="0">
                <a:ea typeface="宋体" pitchFamily="2" charset="-122"/>
                <a:cs typeface="Verdana" pitchFamily="34" charset="0"/>
              </a:rPr>
              <a:t>vs.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Byzantine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failures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811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宋体" pitchFamily="2" charset="-122"/>
              </a:rPr>
              <a:t>Byzantine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Fault-Tolerant</a:t>
            </a:r>
            <a:r>
              <a:rPr lang="zh-CN" altLang="en-US" dirty="0" smtClean="0">
                <a:latin typeface="+mn-lt"/>
                <a:ea typeface="宋体" pitchFamily="2" charset="-122"/>
              </a:rPr>
              <a:t> </a:t>
            </a:r>
            <a:r>
              <a:rPr lang="en-US" altLang="zh-CN" dirty="0" smtClean="0">
                <a:latin typeface="+mn-lt"/>
                <a:ea typeface="宋体" pitchFamily="2" charset="-122"/>
              </a:rPr>
              <a:t>SMR+MWMR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36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227667"/>
            <a:ext cx="8382000" cy="4501445"/>
          </a:xfrm>
        </p:spPr>
        <p:txBody>
          <a:bodyPr/>
          <a:lstStyle/>
          <a:p>
            <a:pPr lvl="0"/>
            <a:r>
              <a:rPr kumimoji="1" lang="en-US" altLang="zh-CN" dirty="0" smtClean="0"/>
              <a:t>This talk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considers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important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primitives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</a:p>
          <a:p>
            <a:pPr lvl="1"/>
            <a:r>
              <a:rPr kumimoji="1" lang="en-US" altLang="zh-CN" dirty="0" smtClean="0"/>
              <a:t>Multi-writer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multi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reader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register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(MWMR)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replicated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erasure-coded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 smtClean="0"/>
              <a:t>SMR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MWMR: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ost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relevant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computing</a:t>
            </a:r>
          </a:p>
          <a:p>
            <a:endParaRPr kumimoji="1" lang="en-US" altLang="zh-CN" dirty="0" smtClean="0"/>
          </a:p>
        </p:txBody>
      </p:sp>
      <p:sp>
        <p:nvSpPr>
          <p:cNvPr id="7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525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SMR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37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SMR</a:t>
            </a:r>
            <a:r>
              <a:rPr lang="zh-CN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replicas </a:t>
            </a:r>
            <a:r>
              <a:rPr lang="en-US" altLang="zh-CN" dirty="0"/>
              <a:t>run an interactive </a:t>
            </a:r>
            <a:r>
              <a:rPr lang="en-US" altLang="zh-CN" dirty="0" smtClean="0"/>
              <a:t>protocol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</a:t>
            </a:r>
            <a:r>
              <a:rPr lang="en-US" altLang="zh-CN" dirty="0"/>
              <a:t>order client requests and respond to clients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</a:t>
            </a:r>
            <a:r>
              <a:rPr lang="en-US" altLang="zh-CN" dirty="0"/>
              <a:t>output from their state machines.</a:t>
            </a:r>
          </a:p>
          <a:p>
            <a:pPr lvl="1"/>
            <a:r>
              <a:rPr kumimoji="1" lang="en-US" altLang="zh-CN" dirty="0" err="1" smtClean="0">
                <a:solidFill>
                  <a:srgbClr val="595959"/>
                </a:solidFill>
              </a:rPr>
              <a:t>Paxos</a:t>
            </a:r>
            <a:r>
              <a:rPr kumimoji="1" lang="zh-CN" altLang="en-US" dirty="0" smtClean="0">
                <a:solidFill>
                  <a:srgbClr val="595959"/>
                </a:solidFill>
              </a:rPr>
              <a:t>: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SMR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for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crash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failures</a:t>
            </a:r>
          </a:p>
          <a:p>
            <a:pPr lvl="1"/>
            <a:r>
              <a:rPr kumimoji="1" lang="en-US" altLang="zh-CN" dirty="0" smtClean="0">
                <a:solidFill>
                  <a:srgbClr val="595959"/>
                </a:solidFill>
              </a:rPr>
              <a:t>PBFT: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SMR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for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Byzantine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failures</a:t>
            </a:r>
          </a:p>
          <a:p>
            <a:endParaRPr kumimoji="1" lang="en-US" altLang="zh-CN" dirty="0" smtClean="0">
              <a:solidFill>
                <a:srgbClr val="595959"/>
              </a:solidFill>
            </a:endParaRPr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“</a:t>
            </a:r>
            <a:r>
              <a:rPr kumimoji="1" lang="en-US" altLang="zh-CN" dirty="0" smtClean="0"/>
              <a:t>most</a:t>
            </a:r>
            <a:r>
              <a:rPr kumimoji="1" lang="zh-CN" altLang="en-US" dirty="0" smtClean="0"/>
              <a:t>” </a:t>
            </a:r>
            <a:r>
              <a:rPr kumimoji="1" lang="en-US" altLang="zh-CN" dirty="0" smtClean="0"/>
              <a:t>important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backbone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architecture</a:t>
            </a:r>
            <a:endParaRPr kumimoji="1" lang="en-US" altLang="zh-CN" dirty="0">
              <a:solidFill>
                <a:srgbClr val="595959"/>
              </a:solidFill>
            </a:endParaRPr>
          </a:p>
          <a:p>
            <a:r>
              <a:rPr kumimoji="1" lang="en-US" altLang="zh-CN" dirty="0" smtClean="0">
                <a:solidFill>
                  <a:srgbClr val="595959"/>
                </a:solidFill>
              </a:rPr>
              <a:t>Every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major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service</a:t>
            </a:r>
          </a:p>
          <a:p>
            <a:pPr lvl="1"/>
            <a:r>
              <a:rPr kumimoji="1" lang="en-US" altLang="zh-CN" dirty="0" err="1" smtClean="0">
                <a:solidFill>
                  <a:srgbClr val="595959"/>
                </a:solidFill>
              </a:rPr>
              <a:t>BigTable</a:t>
            </a:r>
            <a:r>
              <a:rPr kumimoji="1" lang="en-US" altLang="zh-CN" dirty="0" smtClean="0">
                <a:solidFill>
                  <a:srgbClr val="595959"/>
                </a:solidFill>
              </a:rPr>
              <a:t>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Chubby,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Spanner,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Azure,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Amazon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Web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Service,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595959"/>
                </a:solidFill>
              </a:rPr>
              <a:t>Ceph</a:t>
            </a:r>
            <a:r>
              <a:rPr kumimoji="1" lang="en-US" altLang="zh-CN" dirty="0" smtClean="0">
                <a:solidFill>
                  <a:srgbClr val="595959"/>
                </a:solidFill>
              </a:rPr>
              <a:t>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IBM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SAN,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VMware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NSX,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…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endParaRPr kumimoji="1" lang="en-US" altLang="zh-CN" dirty="0">
              <a:solidFill>
                <a:srgbClr val="595959"/>
              </a:solidFill>
            </a:endParaRPr>
          </a:p>
          <a:p>
            <a:endParaRPr kumimoji="1" lang="en-US" altLang="zh-CN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13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5612612" y="2732794"/>
            <a:ext cx="3213922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Lamport</a:t>
            </a:r>
            <a:r>
              <a:rPr lang="en-US" altLang="zh-CN" sz="1600" dirty="0" smtClean="0"/>
              <a:t>, ACM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TOCS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1998];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earlier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version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1989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5576876" y="3716234"/>
            <a:ext cx="3213922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[Castro</a:t>
            </a:r>
            <a:r>
              <a:rPr lang="zh-CN" altLang="zh-CN" sz="1600" dirty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Liskov</a:t>
            </a:r>
            <a:r>
              <a:rPr lang="en-US" altLang="zh-CN" sz="1600" dirty="0" smtClean="0"/>
              <a:t>, ACM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TOCS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2002];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earlier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version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OSDI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4483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More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on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BFT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state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machine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replication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38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Our 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protocols: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Conventional: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PBFT,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Zyzzyva,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Aliph</a:t>
            </a:r>
            <a:r>
              <a:rPr kumimoji="1" lang="en-US" altLang="zh-CN" dirty="0" smtClean="0"/>
              <a:t>, …,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BChain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lvl="2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trusted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component: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2"/>
            <a:r>
              <a:rPr kumimoji="1" lang="en-US" altLang="zh-CN" dirty="0" err="1" smtClean="0"/>
              <a:t>TrInc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CheapBFT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…,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ByzID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8" name="TextBox 11"/>
          <p:cNvSpPr txBox="1"/>
          <p:nvPr/>
        </p:nvSpPr>
        <p:spPr>
          <a:xfrm>
            <a:off x="4555872" y="4185468"/>
            <a:ext cx="446112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Levitt,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Meling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Sean,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SRDS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2014]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4938872" y="2842090"/>
            <a:ext cx="407812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Meling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Sean,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OPODIS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2014]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197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+mn-lt"/>
              </a:rPr>
              <a:t>U</a:t>
            </a:r>
            <a:r>
              <a:rPr kumimoji="1" lang="en-US" altLang="zh-CN" dirty="0" smtClean="0">
                <a:latin typeface="+mn-lt"/>
              </a:rPr>
              <a:t>nderlying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BFT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state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machine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replication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39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>
                <a:solidFill>
                  <a:srgbClr val="595959"/>
                </a:solidFill>
              </a:rPr>
              <a:t>BChain</a:t>
            </a:r>
            <a:endParaRPr kumimoji="1" lang="en-US" altLang="zh-CN" dirty="0">
              <a:solidFill>
                <a:srgbClr val="595959"/>
              </a:solidFill>
            </a:endParaRPr>
          </a:p>
          <a:p>
            <a:endParaRPr kumimoji="1" lang="en-US" altLang="zh-CN" dirty="0" smtClean="0">
              <a:solidFill>
                <a:srgbClr val="595959"/>
              </a:solidFill>
            </a:endParaRPr>
          </a:p>
          <a:p>
            <a:endParaRPr kumimoji="1" lang="en-US" altLang="zh-CN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595959"/>
              </a:solidFill>
            </a:endParaRPr>
          </a:p>
          <a:p>
            <a:r>
              <a:rPr kumimoji="1" lang="en-US" altLang="zh-CN" dirty="0" err="1" smtClean="0">
                <a:solidFill>
                  <a:srgbClr val="595959"/>
                </a:solidFill>
              </a:rPr>
              <a:t>ByzID</a:t>
            </a:r>
            <a:endParaRPr kumimoji="1" lang="en-US" altLang="zh-CN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8" name="TextBox 11"/>
          <p:cNvSpPr txBox="1"/>
          <p:nvPr/>
        </p:nvSpPr>
        <p:spPr>
          <a:xfrm>
            <a:off x="1938868" y="3573095"/>
            <a:ext cx="442465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Levitt,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Meling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Sean,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SRDS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2014]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2069941" y="1357387"/>
            <a:ext cx="407812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Meling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Sean,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OPODIS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2014]</a:t>
            </a:r>
          </a:p>
        </p:txBody>
      </p:sp>
      <p:pic>
        <p:nvPicPr>
          <p:cNvPr id="6" name="图片 5" descr="mer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95" y="4356956"/>
            <a:ext cx="5349705" cy="1258754"/>
          </a:xfrm>
          <a:prstGeom prst="rect">
            <a:avLst/>
          </a:prstGeom>
        </p:spPr>
      </p:pic>
      <p:pic>
        <p:nvPicPr>
          <p:cNvPr id="11" name="图片 10" descr="main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2" y="4080832"/>
            <a:ext cx="2667000" cy="1778000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pic>
        <p:nvPicPr>
          <p:cNvPr id="9" name="图片 8" descr="chain-grou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49" y="2015682"/>
            <a:ext cx="7021914" cy="13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Talk: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Privacy-</a:t>
            </a:r>
            <a:r>
              <a:rPr kumimoji="1" lang="en-US" altLang="zh-CN" dirty="0" smtClean="0"/>
              <a:t>Preserving and Fault-Tolerant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Storage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>
              <a:buFont typeface="Arial"/>
              <a:buChar char="•"/>
            </a:pP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securely</a:t>
            </a:r>
            <a:r>
              <a:rPr kumimoji="1" lang="en-US" altLang="zh-CN" dirty="0" smtClean="0"/>
              <a:t> and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reliably</a:t>
            </a:r>
            <a:r>
              <a:rPr kumimoji="1" lang="en-US" altLang="zh-CN" dirty="0" smtClean="0"/>
              <a:t> ___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data?</a:t>
            </a:r>
          </a:p>
          <a:p>
            <a:pPr lvl="1"/>
            <a:r>
              <a:rPr kumimoji="1" lang="en-US" altLang="zh-CN" dirty="0"/>
              <a:t>s</a:t>
            </a:r>
            <a:r>
              <a:rPr kumimoji="1" lang="en-US" altLang="zh-CN" dirty="0" smtClean="0"/>
              <a:t>tore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access</a:t>
            </a:r>
          </a:p>
          <a:p>
            <a:pPr lvl="1"/>
            <a:r>
              <a:rPr kumimoji="1" lang="en-US" altLang="zh-CN" dirty="0" smtClean="0"/>
              <a:t>share 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retrieve</a:t>
            </a:r>
          </a:p>
          <a:p>
            <a:pPr lvl="1"/>
            <a:r>
              <a:rPr kumimoji="1" lang="en-US" altLang="zh-CN" dirty="0"/>
              <a:t>p</a:t>
            </a:r>
            <a:r>
              <a:rPr kumimoji="1" lang="en-US" altLang="zh-CN" dirty="0" smtClean="0"/>
              <a:t>rocess</a:t>
            </a:r>
          </a:p>
          <a:p>
            <a:pPr lvl="1"/>
            <a:endParaRPr kumimoji="1" lang="en-US" altLang="zh-CN" dirty="0" smtClean="0"/>
          </a:p>
          <a:p>
            <a:r>
              <a:rPr kumimoji="1" lang="zh-CN" altLang="en-US" dirty="0" smtClean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D</a:t>
            </a:r>
            <a:r>
              <a:rPr kumimoji="1" lang="en-US" altLang="zh-CN" dirty="0" smtClean="0">
                <a:solidFill>
                  <a:srgbClr val="FF0000"/>
                </a:solidFill>
              </a:rPr>
              <a:t>istributed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machines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either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erasure-coded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Confidential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Machine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Replication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40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Achieving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privacy</a:t>
            </a:r>
            <a:r>
              <a:rPr lang="zh-CN" altLang="zh-CN" dirty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in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replicated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state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machines is difficult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Why?</a:t>
            </a:r>
          </a:p>
          <a:p>
            <a:pPr lvl="1"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dirty="0">
                <a:ea typeface="宋体" pitchFamily="2" charset="-122"/>
                <a:cs typeface="Verdana" pitchFamily="34" charset="0"/>
              </a:rPr>
              <a:t>r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eplication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increases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reliability</a:t>
            </a:r>
          </a:p>
          <a:p>
            <a:pPr lvl="1"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dirty="0">
                <a:ea typeface="宋体" pitchFamily="2" charset="-122"/>
                <a:cs typeface="Verdana" pitchFamily="34" charset="0"/>
              </a:rPr>
              <a:t>r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eplication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  <a:cs typeface="Verdana" pitchFamily="34" charset="0"/>
              </a:rPr>
              <a:t>reduces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confidentiality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(by,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say,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taking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control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of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the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weakest</a:t>
            </a:r>
            <a:r>
              <a:rPr lang="zh-CN" altLang="en-US" dirty="0" smtClean="0"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dirty="0" smtClean="0">
                <a:ea typeface="宋体" pitchFamily="2" charset="-122"/>
                <a:cs typeface="Verdana" pitchFamily="34" charset="0"/>
              </a:rPr>
              <a:t>replica)</a:t>
            </a:r>
            <a:endParaRPr lang="en-US" altLang="zh-CN" dirty="0">
              <a:ea typeface="宋体" pitchFamily="2" charset="-122"/>
              <a:cs typeface="Verdana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401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382000" cy="797806"/>
          </a:xfrm>
        </p:spPr>
        <p:txBody>
          <a:bodyPr/>
          <a:lstStyle/>
          <a:p>
            <a:r>
              <a:rPr kumimoji="1" lang="en-US" altLang="zh-CN" dirty="0" smtClean="0"/>
              <a:t>Previous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SMR</a:t>
            </a:r>
            <a:r>
              <a:rPr kumimoji="1" lang="zh-CN" altLang="zh-CN" dirty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Confidentiality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41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In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crypto,</a:t>
            </a:r>
            <a:r>
              <a:rPr lang="zh-CN" altLang="en-US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all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considered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a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single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node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(e.g.,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FHE,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ORAM)</a:t>
            </a:r>
          </a:p>
          <a:p>
            <a:r>
              <a:rPr lang="en-US" altLang="zh-CN" dirty="0" smtClean="0">
                <a:ea typeface="宋体" pitchFamily="2" charset="-122"/>
              </a:rPr>
              <a:t>In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distributed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systems,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only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one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SMR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considered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confidentiality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and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used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expensive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threshold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signatures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Our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r</a:t>
            </a:r>
            <a:r>
              <a:rPr lang="en-US" altLang="zh-CN" dirty="0" smtClean="0">
                <a:ea typeface="宋体" pitchFamily="2" charset="-122"/>
              </a:rPr>
              <a:t>esult</a:t>
            </a:r>
            <a:r>
              <a:rPr lang="en-US" altLang="zh-CN" dirty="0">
                <a:ea typeface="宋体" pitchFamily="2" charset="-122"/>
              </a:rPr>
              <a:t>:</a:t>
            </a:r>
            <a:r>
              <a:rPr lang="zh-CN" altLang="en-US" dirty="0"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Two</a:t>
            </a:r>
            <a:r>
              <a:rPr lang="zh-CN" altLang="en-US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to</a:t>
            </a:r>
            <a:r>
              <a:rPr lang="zh-CN" altLang="en-US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Three</a:t>
            </a:r>
            <a:r>
              <a:rPr lang="zh-CN" altLang="en-US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Orders</a:t>
            </a:r>
            <a:r>
              <a:rPr lang="zh-CN" altLang="en-US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of</a:t>
            </a:r>
            <a:r>
              <a:rPr lang="zh-CN" altLang="en-US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Magnitude</a:t>
            </a:r>
            <a:r>
              <a:rPr lang="zh-CN" altLang="en-US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Faster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  <a:p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54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Our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Approach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42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Separating agreement from </a:t>
            </a:r>
            <a:r>
              <a:rPr lang="en-US" altLang="zh-CN" dirty="0" smtClean="0">
                <a:ea typeface="宋体" pitchFamily="2" charset="-122"/>
              </a:rPr>
              <a:t>execution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(SOSP</a:t>
            </a:r>
            <a:r>
              <a:rPr lang="en-US" altLang="en-US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’03)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Exploiting </a:t>
            </a:r>
            <a:r>
              <a:rPr lang="en-US" altLang="zh-CN" dirty="0">
                <a:ea typeface="宋体" pitchFamily="2" charset="-122"/>
              </a:rPr>
              <a:t>randomized </a:t>
            </a:r>
            <a:r>
              <a:rPr lang="en-US" altLang="zh-CN" dirty="0" smtClean="0">
                <a:ea typeface="宋体" pitchFamily="2" charset="-122"/>
              </a:rPr>
              <a:t>operations</a:t>
            </a: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r>
              <a:rPr lang="en-US" altLang="zh-CN" dirty="0" smtClean="0">
                <a:ea typeface="宋体" pitchFamily="2" charset="-122"/>
              </a:rPr>
              <a:t>Designing a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novel </a:t>
            </a:r>
            <a:r>
              <a:rPr lang="en-US" altLang="zh-CN" dirty="0">
                <a:ea typeface="宋体" pitchFamily="2" charset="-122"/>
              </a:rPr>
              <a:t>privacy </a:t>
            </a:r>
            <a:r>
              <a:rPr lang="en-US" altLang="zh-CN" dirty="0" smtClean="0">
                <a:ea typeface="宋体" pitchFamily="2" charset="-122"/>
              </a:rPr>
              <a:t>firewall</a:t>
            </a:r>
          </a:p>
          <a:p>
            <a:r>
              <a:rPr lang="en-US" altLang="zh-CN" dirty="0" smtClean="0">
                <a:ea typeface="宋体" pitchFamily="2" charset="-122"/>
              </a:rPr>
              <a:t>Eliminating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expensive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asymmetric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cryptography</a:t>
            </a:r>
          </a:p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6187334" y="5319994"/>
            <a:ext cx="246674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zh-CN" altLang="zh-CN" sz="1600" dirty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SRDS 16]</a:t>
            </a:r>
          </a:p>
        </p:txBody>
      </p:sp>
    </p:spTree>
    <p:extLst>
      <p:ext uri="{BB962C8B-B14F-4D97-AF65-F5344CB8AC3E}">
        <p14:creationId xmlns:p14="http://schemas.microsoft.com/office/powerpoint/2010/main" val="29168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Practical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Confidential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SMR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43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ea typeface="宋体" pitchFamily="2" charset="-122"/>
            </a:endParaRPr>
          </a:p>
          <a:p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pic>
        <p:nvPicPr>
          <p:cNvPr id="3" name="图片 2" descr="Screen Shot 2016-08-30 at 10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47541"/>
            <a:ext cx="7907292" cy="47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Another Privacy Goal: Causality-Preserving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9" name="TextBox 11"/>
          <p:cNvSpPr txBox="1"/>
          <p:nvPr/>
        </p:nvSpPr>
        <p:spPr>
          <a:xfrm>
            <a:off x="5456246" y="2983210"/>
            <a:ext cx="280497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 smtClean="0"/>
              <a:t>Birman</a:t>
            </a:r>
            <a:r>
              <a:rPr lang="en-US" altLang="zh-CN" sz="1600" dirty="0" smtClean="0"/>
              <a:t>, TOPLAS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94]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</a:p>
          <a:p>
            <a:r>
              <a:rPr kumimoji="1" lang="en-US" altLang="zh-CN" dirty="0" smtClean="0"/>
              <a:t>Causality-preserving SMR</a:t>
            </a:r>
          </a:p>
          <a:p>
            <a:pPr lvl="1"/>
            <a:r>
              <a:rPr kumimoji="1" lang="en-US" altLang="zh-CN" dirty="0" smtClean="0"/>
              <a:t>Stock trading service, name service, …</a:t>
            </a:r>
          </a:p>
          <a:p>
            <a:pPr lvl="1"/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403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Causality-Preserving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SMR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45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678867"/>
            <a:ext cx="8630354" cy="450144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trading service that trades </a:t>
            </a:r>
            <a:r>
              <a:rPr lang="en-US" altLang="zh-CN" dirty="0" smtClean="0"/>
              <a:t>stocks.</a:t>
            </a:r>
            <a:endParaRPr lang="en-US" altLang="zh-CN" dirty="0"/>
          </a:p>
          <a:p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client issues a request to </a:t>
            </a:r>
            <a:r>
              <a:rPr lang="en-US" altLang="zh-CN" dirty="0" smtClean="0"/>
              <a:t>purchase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stock shares. </a:t>
            </a:r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corrupt </a:t>
            </a:r>
            <a:r>
              <a:rPr lang="en-US" altLang="zh-CN" dirty="0"/>
              <a:t>replica could collude with a corrupt client to issue a request for the same stock.  </a:t>
            </a:r>
            <a:endParaRPr lang="en-US" altLang="zh-CN" dirty="0" smtClean="0"/>
          </a:p>
          <a:p>
            <a:r>
              <a:rPr lang="en-US" altLang="zh-CN" dirty="0" smtClean="0"/>
              <a:t>If </a:t>
            </a:r>
            <a:r>
              <a:rPr lang="en-US" altLang="zh-CN" dirty="0"/>
              <a:t>the new request is processed earlier than the original request,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this </a:t>
            </a:r>
            <a:r>
              <a:rPr lang="en-US" altLang="zh-CN" dirty="0"/>
              <a:t>may adjust the </a:t>
            </a:r>
            <a:r>
              <a:rPr lang="en-US" altLang="zh-CN" dirty="0" smtClean="0"/>
              <a:t>demand </a:t>
            </a:r>
            <a:r>
              <a:rPr lang="en-US" altLang="zh-CN" dirty="0"/>
              <a:t>for the </a:t>
            </a:r>
            <a:r>
              <a:rPr lang="en-US" altLang="zh-CN" dirty="0" smtClean="0"/>
              <a:t>stock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562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Causality-Preserving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SMR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678867"/>
            <a:ext cx="8630354" cy="450144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kumimoji="1" lang="en-US" altLang="zh-CN" dirty="0" smtClean="0"/>
              <a:t>Existing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Constructions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labeled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CCA-threshold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</a:p>
          <a:p>
            <a:pPr lvl="1"/>
            <a:r>
              <a:rPr kumimoji="1" lang="en-US" altLang="zh-CN" dirty="0" smtClean="0"/>
              <a:t>Commit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ciphertext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before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revealing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Drawbacks?</a:t>
            </a:r>
          </a:p>
          <a:p>
            <a:pPr lvl="1"/>
            <a:r>
              <a:rPr kumimoji="1" lang="en-US" altLang="zh-CN" dirty="0" smtClean="0"/>
              <a:t>SMR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PKC</a:t>
            </a:r>
          </a:p>
          <a:p>
            <a:pPr lvl="1"/>
            <a:r>
              <a:rPr kumimoji="1" lang="en-US" altLang="zh-CN" dirty="0" smtClean="0"/>
              <a:t>Threshold encryption impacts performance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significantly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35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Causality-Preserving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SMR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678867"/>
            <a:ext cx="8087129" cy="4501445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ongoing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constructions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avoid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public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crypto</a:t>
            </a:r>
          </a:p>
          <a:p>
            <a:pPr marL="457200" lvl="1" indent="0">
              <a:buNone/>
            </a:pPr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sp>
        <p:nvSpPr>
          <p:cNvPr id="6" name="TextBox 11"/>
          <p:cNvSpPr txBox="1"/>
          <p:nvPr/>
        </p:nvSpPr>
        <p:spPr>
          <a:xfrm>
            <a:off x="5456246" y="2983210"/>
            <a:ext cx="178683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226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Erasure-Coded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48</a:t>
            </a:fld>
            <a:endParaRPr 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strong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consistency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low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bandwidth</a:t>
            </a:r>
          </a:p>
          <a:p>
            <a:r>
              <a:rPr kumimoji="1" lang="en-US" altLang="zh-CN" dirty="0" smtClean="0"/>
              <a:t>Enjoy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“all”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attractive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features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---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privacy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access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control</a:t>
            </a:r>
            <a:r>
              <a:rPr kumimoji="1" lang="en-US" altLang="zh-CN" dirty="0" smtClean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err="1" smtClean="0"/>
              <a:t>deduplication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ownership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---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decentralized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manner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smtClean="0"/>
              <a:t>Designed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specifically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OpenStack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Swift</a:t>
            </a:r>
            <a:endParaRPr kumimoji="1" lang="en-US" altLang="zh-CN" dirty="0"/>
          </a:p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8" name="TextBox 11"/>
          <p:cNvSpPr txBox="1"/>
          <p:nvPr/>
        </p:nvSpPr>
        <p:spPr>
          <a:xfrm>
            <a:off x="6751742" y="5319994"/>
            <a:ext cx="177693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zh-CN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795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Replication </a:t>
            </a:r>
            <a:r>
              <a:rPr kumimoji="1" lang="en-US" altLang="zh-CN" i="1" dirty="0"/>
              <a:t>vs. </a:t>
            </a:r>
            <a:r>
              <a:rPr kumimoji="1" lang="en-US" altLang="zh-CN" dirty="0"/>
              <a:t>Erasure coding (EC)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3-Replication (tolerating 2 failures</a:t>
            </a:r>
            <a:r>
              <a:rPr kumimoji="1" lang="en-US" altLang="zh-CN" dirty="0" smtClean="0"/>
              <a:t>)</a:t>
            </a:r>
          </a:p>
          <a:p>
            <a:endParaRPr kumimoji="1" lang="en-US" altLang="zh-CN" dirty="0">
              <a:ea typeface="宋体" pitchFamily="2" charset="-122"/>
              <a:cs typeface="Verdana" pitchFamily="34" charset="0"/>
            </a:endParaRPr>
          </a:p>
          <a:p>
            <a:endParaRPr kumimoji="1" lang="en-US" altLang="zh-CN" dirty="0" smtClean="0">
              <a:ea typeface="宋体" pitchFamily="2" charset="-122"/>
              <a:cs typeface="Verdana" pitchFamily="34" charset="0"/>
            </a:endParaRPr>
          </a:p>
          <a:p>
            <a:endParaRPr kumimoji="1" lang="en-US" altLang="zh-CN" dirty="0">
              <a:ea typeface="宋体" pitchFamily="2" charset="-122"/>
              <a:cs typeface="Verdana" pitchFamily="34" charset="0"/>
            </a:endParaRPr>
          </a:p>
          <a:p>
            <a:r>
              <a:rPr kumimoji="1" lang="en-US" altLang="zh-CN" dirty="0"/>
              <a:t>(6-data, 3-redundant) Erasure code (tolerating 3 failures)</a:t>
            </a:r>
          </a:p>
          <a:p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069" y="4436235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0348" y="4439225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6448" y="4442215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22548" y="4445205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58827" y="4448195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95106" y="4451185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52728" y="4458874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3605" y="4461864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54825" y="4464854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91447" y="4467844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27726" y="4470834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64005" y="4473824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97290" y="4473824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30575" y="4475182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66854" y="4478172"/>
            <a:ext cx="433285" cy="445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9217" y="2419599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5496" y="2422589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31596" y="2425579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67696" y="2428569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03975" y="2431559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40254" y="2434549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74716" y="1868081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10995" y="1871071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47095" y="1874061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83195" y="1877051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19474" y="1880041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55753" y="1883031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574716" y="2434549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10995" y="2437539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47095" y="2440529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83195" y="2443519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19474" y="2446509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55753" y="2449499"/>
            <a:ext cx="436100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74715" y="3013890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10994" y="3016880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47094" y="3019870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83194" y="3022860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319473" y="3025850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55752" y="3028840"/>
            <a:ext cx="433285" cy="445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386196" y="5297090"/>
            <a:ext cx="403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(more than) 50% savings!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61718" y="4955331"/>
            <a:ext cx="223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Data fragments</a:t>
            </a:r>
            <a:endParaRPr kumimoji="1"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5422470" y="4952831"/>
            <a:ext cx="250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oded fragments</a:t>
            </a:r>
            <a:endParaRPr kumimoji="1" lang="zh-CN" altLang="en-US" dirty="0"/>
          </a:p>
        </p:txBody>
      </p:sp>
      <p:sp>
        <p:nvSpPr>
          <p:cNvPr id="51" name="左右箭头 50"/>
          <p:cNvSpPr/>
          <p:nvPr/>
        </p:nvSpPr>
        <p:spPr>
          <a:xfrm>
            <a:off x="3386667" y="2517856"/>
            <a:ext cx="917222" cy="31044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左右箭头 51"/>
          <p:cNvSpPr/>
          <p:nvPr/>
        </p:nvSpPr>
        <p:spPr>
          <a:xfrm>
            <a:off x="3344334" y="4521835"/>
            <a:ext cx="917222" cy="31044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629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19" y="1142915"/>
            <a:ext cx="8872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 smtClean="0"/>
              <a:t>Or: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How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to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Securely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and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Reliably</a:t>
            </a:r>
          </a:p>
          <a:p>
            <a:pPr algn="ctr" eaLnBrk="1" hangingPunct="1"/>
            <a:r>
              <a:rPr lang="en-US" altLang="zh-CN" sz="4000" b="1" dirty="0" smtClean="0"/>
              <a:t>___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Your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Data</a:t>
            </a:r>
            <a:r>
              <a:rPr lang="zh-CN" altLang="en-US" sz="4000" b="1" dirty="0"/>
              <a:t>?</a:t>
            </a:r>
            <a:endParaRPr lang="en-US" altLang="zh-CN" sz="4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42999" y="3288506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a typeface="Calibri" charset="0"/>
                <a:cs typeface="Calibri" charset="0"/>
              </a:rPr>
              <a:t>Haibin Zhang (UConn)</a:t>
            </a:r>
          </a:p>
        </p:txBody>
      </p:sp>
      <p:sp>
        <p:nvSpPr>
          <p:cNvPr id="6" name="Rectangle 8"/>
          <p:cNvSpPr/>
          <p:nvPr/>
        </p:nvSpPr>
        <p:spPr>
          <a:xfrm>
            <a:off x="1136639" y="4023059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a typeface="Calibri" charset="0"/>
                <a:cs typeface="Calibri" charset="0"/>
              </a:rPr>
              <a:t>haibin</a:t>
            </a:r>
            <a:r>
              <a:rPr lang="en-US" altLang="zh-CN" sz="2800" dirty="0" err="1" smtClean="0">
                <a:ea typeface="Calibri" charset="0"/>
                <a:cs typeface="Calibri" charset="0"/>
              </a:rPr>
              <a:t>.zhang</a:t>
            </a:r>
            <a:r>
              <a:rPr lang="zh-CN" altLang="zh-CN" sz="2800" dirty="0" smtClean="0">
                <a:ea typeface="Calibri" charset="0"/>
                <a:cs typeface="Calibri" charset="0"/>
              </a:rPr>
              <a:t>@</a:t>
            </a:r>
            <a:r>
              <a:rPr lang="en-US" altLang="zh-CN" sz="2800" dirty="0" err="1" smtClean="0">
                <a:ea typeface="Calibri" charset="0"/>
                <a:cs typeface="Calibri" charset="0"/>
              </a:rPr>
              <a:t>uconn.edu</a:t>
            </a:r>
            <a:endParaRPr lang="en-US" sz="2800" dirty="0" smtClean="0">
              <a:ea typeface="Calibri" charset="0"/>
              <a:cs typeface="Calibri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112639" y="4475356"/>
            <a:ext cx="7115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a typeface="Calibri" charset="0"/>
                <a:cs typeface="Calibri" charset="0"/>
              </a:rPr>
              <a:t>http://</a:t>
            </a:r>
            <a:r>
              <a:rPr lang="en-US" sz="2800" dirty="0" err="1">
                <a:ea typeface="Calibri" charset="0"/>
                <a:cs typeface="Calibri" charset="0"/>
              </a:rPr>
              <a:t>scl.uconn.edu</a:t>
            </a:r>
            <a:r>
              <a:rPr lang="en-US" sz="2800" dirty="0">
                <a:ea typeface="Calibri" charset="0"/>
                <a:cs typeface="Calibri" charset="0"/>
              </a:rPr>
              <a:t>/people/</a:t>
            </a:r>
            <a:r>
              <a:rPr lang="en-US" sz="2800" dirty="0" err="1">
                <a:ea typeface="Calibri" charset="0"/>
                <a:cs typeface="Calibri" charset="0"/>
              </a:rPr>
              <a:t>haibin</a:t>
            </a:r>
            <a:r>
              <a:rPr lang="en-US" sz="2800" dirty="0">
                <a:ea typeface="Calibri" charset="0"/>
                <a:cs typeface="Calibri" charset="0"/>
              </a:rPr>
              <a:t>/</a:t>
            </a:r>
            <a:r>
              <a:rPr lang="en-US" sz="2800" dirty="0" err="1">
                <a:ea typeface="Calibri" charset="0"/>
                <a:cs typeface="Calibri" charset="0"/>
              </a:rPr>
              <a:t>info.php</a:t>
            </a:r>
            <a:endParaRPr lang="en-US" sz="2800" dirty="0" smtClean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EC widely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Google </a:t>
            </a:r>
            <a:r>
              <a:rPr kumimoji="1" lang="en-US" altLang="zh-CN" dirty="0"/>
              <a:t>uses (6, 3) </a:t>
            </a:r>
            <a:r>
              <a:rPr kumimoji="1" lang="en-US" altLang="zh-CN" dirty="0" smtClean="0"/>
              <a:t>Reed-Solomon </a:t>
            </a:r>
            <a:r>
              <a:rPr kumimoji="1" lang="en-US" altLang="zh-CN" dirty="0"/>
              <a:t>EC in GFS II</a:t>
            </a:r>
          </a:p>
          <a:p>
            <a:r>
              <a:rPr kumimoji="1" lang="en-US" altLang="zh-CN" dirty="0"/>
              <a:t>Facebook uses (10, 4) RS EC in HDFS-RAID</a:t>
            </a:r>
          </a:p>
          <a:p>
            <a:r>
              <a:rPr kumimoji="1" lang="en-US" altLang="zh-CN" dirty="0"/>
              <a:t>Microsoft uses a (12, </a:t>
            </a:r>
            <a:r>
              <a:rPr kumimoji="1" lang="en-US" altLang="zh-CN" dirty="0">
                <a:solidFill>
                  <a:srgbClr val="FF0000"/>
                </a:solidFill>
              </a:rPr>
              <a:t>4</a:t>
            </a:r>
            <a:r>
              <a:rPr kumimoji="1" lang="en-US" altLang="zh-CN" dirty="0"/>
              <a:t>=2+2) EC (tolerating </a:t>
            </a:r>
            <a:r>
              <a:rPr kumimoji="1" lang="en-US" altLang="zh-CN" dirty="0">
                <a:solidFill>
                  <a:srgbClr val="FF0000"/>
                </a:solidFill>
              </a:rPr>
              <a:t>3</a:t>
            </a:r>
            <a:r>
              <a:rPr kumimoji="1" lang="en-US" altLang="zh-CN" dirty="0"/>
              <a:t> failures)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Azure</a:t>
            </a:r>
            <a:endParaRPr kumimoji="1" lang="en-US" altLang="zh-CN" dirty="0"/>
          </a:p>
          <a:p>
            <a:r>
              <a:rPr kumimoji="1" lang="en-US" altLang="zh-CN" dirty="0" err="1"/>
              <a:t>Ceph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OpenStack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…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Almost all cloud </a:t>
            </a:r>
            <a:r>
              <a:rPr kumimoji="1" lang="en-US" altLang="zh-CN" dirty="0" smtClean="0"/>
              <a:t>storage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now </a:t>
            </a:r>
            <a:r>
              <a:rPr kumimoji="1" lang="en-US" altLang="zh-CN" dirty="0"/>
              <a:t>support</a:t>
            </a:r>
            <a:r>
              <a:rPr kumimoji="1" lang="zh-CN" altLang="en-US" dirty="0"/>
              <a:t> </a:t>
            </a:r>
            <a:r>
              <a:rPr kumimoji="1" lang="en-US" altLang="zh-CN" dirty="0"/>
              <a:t>EC</a:t>
            </a:r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162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EC widely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used,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but</a:t>
            </a:r>
            <a:endParaRPr kumimoji="1"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additional/back-end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tier</a:t>
            </a:r>
          </a:p>
          <a:p>
            <a:pPr lvl="1"/>
            <a:r>
              <a:rPr kumimoji="1" lang="en-US" altLang="zh-CN" sz="3000" dirty="0"/>
              <a:t>Replication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as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front-end</a:t>
            </a:r>
          </a:p>
          <a:p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tier</a:t>
            </a:r>
          </a:p>
          <a:p>
            <a:pPr lvl="1"/>
            <a:r>
              <a:rPr kumimoji="1" lang="en-US" altLang="zh-CN" sz="3000" dirty="0"/>
              <a:t>Not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allow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update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(append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only)</a:t>
            </a:r>
            <a:r>
              <a:rPr kumimoji="1" lang="zh-CN" altLang="en-US" sz="3000" dirty="0" smtClean="0"/>
              <a:t> </a:t>
            </a:r>
            <a:endParaRPr kumimoji="1" lang="en-US" altLang="zh-CN" sz="3000" dirty="0"/>
          </a:p>
          <a:p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consistency</a:t>
            </a:r>
          </a:p>
          <a:p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resilient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Byzantine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(arbitrary)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099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362670" cy="797806"/>
          </a:xfrm>
        </p:spPr>
        <p:txBody>
          <a:bodyPr/>
          <a:lstStyle/>
          <a:p>
            <a:r>
              <a:rPr kumimoji="1" lang="en-US" altLang="zh-CN" dirty="0" smtClean="0"/>
              <a:t>Bandwidth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Erasure-Coded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</a:t>
            </a:r>
            <a:r>
              <a:rPr kumimoji="1" lang="en-US" altLang="zh-CN" dirty="0" smtClean="0"/>
              <a:t>he </a:t>
            </a:r>
            <a:r>
              <a:rPr kumimoji="1" lang="en-US" altLang="zh-CN" dirty="0"/>
              <a:t>strongest model:</a:t>
            </a:r>
          </a:p>
          <a:p>
            <a:pPr lvl="1"/>
            <a:r>
              <a:rPr kumimoji="1" lang="en-US" altLang="zh-CN" dirty="0"/>
              <a:t>readers,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writers,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servers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Byzantine</a:t>
            </a:r>
          </a:p>
          <a:p>
            <a:pPr lvl="1"/>
            <a:r>
              <a:rPr kumimoji="1" lang="en-US" altLang="zh-CN" dirty="0"/>
              <a:t>asynchronous environments</a:t>
            </a:r>
          </a:p>
          <a:p>
            <a:pPr lvl="1"/>
            <a:endParaRPr kumimoji="1" lang="en-US" altLang="zh-CN" sz="2400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270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362670" cy="797806"/>
          </a:xfrm>
        </p:spPr>
        <p:txBody>
          <a:bodyPr/>
          <a:lstStyle/>
          <a:p>
            <a:r>
              <a:rPr kumimoji="1" lang="en-US" altLang="zh-CN" dirty="0" smtClean="0"/>
              <a:t>Bandwidth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Erasure-Coded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Strong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consistency: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linearizable</a:t>
            </a:r>
            <a:r>
              <a:rPr kumimoji="1" lang="en-US" altLang="zh-CN" dirty="0"/>
              <a:t> read and </a:t>
            </a:r>
            <a:r>
              <a:rPr kumimoji="1" lang="en-US" altLang="zh-CN" dirty="0" smtClean="0"/>
              <a:t>write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err="1" smtClean="0"/>
              <a:t>Linearizability</a:t>
            </a:r>
            <a:r>
              <a:rPr kumimoji="1" lang="zh-CN" altLang="en-US" dirty="0" smtClean="0"/>
              <a:t>: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even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concurrency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failures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sz="2400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72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362670" cy="797806"/>
          </a:xfrm>
        </p:spPr>
        <p:txBody>
          <a:bodyPr/>
          <a:lstStyle/>
          <a:p>
            <a:r>
              <a:rPr kumimoji="1" lang="en-US" altLang="zh-CN" dirty="0" smtClean="0"/>
              <a:t>Bandwidth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Erasure-Coded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Largely </a:t>
            </a:r>
            <a:r>
              <a:rPr kumimoji="1" lang="en-US" altLang="zh-CN" dirty="0"/>
              <a:t>reduces (compared to other EC storage</a:t>
            </a:r>
            <a:r>
              <a:rPr kumimoji="1" lang="en-US" altLang="zh-CN" dirty="0" smtClean="0"/>
              <a:t>):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</a:t>
            </a:r>
            <a:r>
              <a:rPr kumimoji="1" lang="en-US" altLang="zh-CN" dirty="0" smtClean="0"/>
              <a:t>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reconstruct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bandwidth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I/O</a:t>
            </a:r>
          </a:p>
          <a:p>
            <a:pPr lvl="1"/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novel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72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362670" cy="797806"/>
          </a:xfrm>
        </p:spPr>
        <p:txBody>
          <a:bodyPr/>
          <a:lstStyle/>
          <a:p>
            <a:r>
              <a:rPr kumimoji="1" lang="en-US" altLang="zh-CN" dirty="0" smtClean="0"/>
              <a:t>Bandwidth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Erasure-Coded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features:</a:t>
            </a:r>
          </a:p>
          <a:p>
            <a:pPr lvl="1"/>
            <a:r>
              <a:rPr kumimoji="1" lang="en-US" altLang="zh-CN" dirty="0"/>
              <a:t>s</a:t>
            </a:r>
            <a:r>
              <a:rPr kumimoji="1" lang="en-US" altLang="zh-CN" dirty="0" smtClean="0"/>
              <a:t>trong privacy</a:t>
            </a:r>
            <a:r>
              <a:rPr kumimoji="1" lang="zh-CN" altLang="zh-CN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flexible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access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control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(specified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owner)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572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362670" cy="797806"/>
          </a:xfrm>
        </p:spPr>
        <p:txBody>
          <a:bodyPr/>
          <a:lstStyle/>
          <a:p>
            <a:r>
              <a:rPr kumimoji="1" lang="en-US" altLang="zh-CN" dirty="0" smtClean="0"/>
              <a:t>Bandwidth</a:t>
            </a:r>
            <a:r>
              <a:rPr kumimoji="1" lang="zh-CN" altLang="en-US" dirty="0" smtClean="0"/>
              <a:t>-</a:t>
            </a:r>
            <a:r>
              <a:rPr kumimoji="1" lang="en-US" altLang="zh-CN" dirty="0" smtClean="0"/>
              <a:t>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Erasure-Coded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Decentralized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secure </a:t>
            </a:r>
            <a:r>
              <a:rPr kumimoji="1" lang="en-US" altLang="zh-CN" dirty="0" err="1"/>
              <a:t>deduplication</a:t>
            </a:r>
            <a:r>
              <a:rPr kumimoji="1" lang="en-US" altLang="zh-CN" dirty="0"/>
              <a:t> of encrypted </a:t>
            </a:r>
            <a:r>
              <a:rPr kumimoji="1" lang="en-US" altLang="zh-CN" dirty="0" smtClean="0"/>
              <a:t>data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f</a:t>
            </a:r>
            <a:r>
              <a:rPr kumimoji="1" lang="en-US" altLang="zh-CN" dirty="0" smtClean="0"/>
              <a:t>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kind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does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independent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endParaRPr kumimoji="1" lang="en-US" altLang="zh-CN" dirty="0"/>
          </a:p>
          <a:p>
            <a:r>
              <a:rPr kumimoji="1" lang="en-US" altLang="zh-CN" dirty="0"/>
              <a:t>P</a:t>
            </a:r>
            <a:r>
              <a:rPr kumimoji="1" lang="en-US" altLang="zh-CN" dirty="0" smtClean="0"/>
              <a:t>roof </a:t>
            </a:r>
            <a:r>
              <a:rPr kumimoji="1" lang="en-US" altLang="zh-CN" dirty="0"/>
              <a:t>of </a:t>
            </a:r>
            <a:r>
              <a:rPr kumimoji="1" lang="en-US" altLang="zh-CN" dirty="0" smtClean="0"/>
              <a:t>ownership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securely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client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side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dedup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/>
              <a:t>t</a:t>
            </a:r>
            <a:r>
              <a:rPr kumimoji="1" lang="en-US" altLang="zh-CN" dirty="0" smtClean="0"/>
              <a:t>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advantage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erasure</a:t>
            </a:r>
            <a:r>
              <a:rPr kumimoji="1" lang="zh-CN" altLang="zh-CN" dirty="0"/>
              <a:t> </a:t>
            </a:r>
            <a:r>
              <a:rPr kumimoji="1" lang="en-US" altLang="zh-CN" dirty="0" smtClean="0"/>
              <a:t>coding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schemes</a:t>
            </a:r>
            <a:endParaRPr kumimoji="1" lang="en-US" altLang="zh-CN" dirty="0"/>
          </a:p>
          <a:p>
            <a:pPr lvl="1"/>
            <a:endParaRPr kumimoji="1" lang="en-US" altLang="zh-CN" sz="2400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272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>
                <a:latin typeface="+mn-lt"/>
              </a:rPr>
              <a:t>OpenStack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Swift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Implementation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pic>
        <p:nvPicPr>
          <p:cNvPr id="6" name="图片 5" descr="blog_openstack_load_balan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8" y="1227667"/>
            <a:ext cx="7691945" cy="4666759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7399860" y="3277101"/>
            <a:ext cx="12869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Readers</a:t>
            </a:r>
            <a:r>
              <a:rPr kumimoji="1" lang="zh-CN" altLang="en-US" dirty="0" smtClean="0"/>
              <a:t>    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writers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6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/>
              <a:t>Fully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Scalable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Norton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Zone: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Symantec’s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Fully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functional: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reliability,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availability,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Scalable: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peak,</a:t>
            </a:r>
            <a:r>
              <a:rPr kumimoji="1" lang="zh-CN" altLang="en-US" dirty="0"/>
              <a:t> </a:t>
            </a:r>
            <a:r>
              <a:rPr kumimoji="1" lang="en-US" altLang="zh-CN" dirty="0"/>
              <a:t>300,</a:t>
            </a:r>
            <a:r>
              <a:rPr kumimoji="1" lang="zh-CN" altLang="en-US" dirty="0"/>
              <a:t> </a:t>
            </a:r>
            <a:r>
              <a:rPr kumimoji="1" lang="en-US" altLang="zh-CN" dirty="0"/>
              <a:t>000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accounts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041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 smtClean="0"/>
              <a:t>What’s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Search?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Outsourcing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u</a:t>
            </a:r>
            <a:r>
              <a:rPr kumimoji="1" lang="en-US" altLang="zh-CN" dirty="0" smtClean="0">
                <a:solidFill>
                  <a:srgbClr val="FF0000"/>
                </a:solidFill>
              </a:rPr>
              <a:t>ntrusted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provider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pic>
        <p:nvPicPr>
          <p:cNvPr id="3" name="图片 2" descr="HP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95" y="2289266"/>
            <a:ext cx="2658062" cy="3439845"/>
          </a:xfrm>
          <a:prstGeom prst="rect">
            <a:avLst/>
          </a:prstGeom>
        </p:spPr>
      </p:pic>
      <p:pic>
        <p:nvPicPr>
          <p:cNvPr id="7" name="图片 6" descr="Dell_Inspiron_One_23_Touch_AIO_Desktop_P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2" y="3061620"/>
            <a:ext cx="1873766" cy="1407154"/>
          </a:xfrm>
          <a:prstGeom prst="rect">
            <a:avLst/>
          </a:prstGeom>
        </p:spPr>
      </p:pic>
      <p:cxnSp>
        <p:nvCxnSpPr>
          <p:cNvPr id="13" name="直线箭头连接符 12"/>
          <p:cNvCxnSpPr/>
          <p:nvPr/>
        </p:nvCxnSpPr>
        <p:spPr>
          <a:xfrm flipV="1">
            <a:off x="2707238" y="3637739"/>
            <a:ext cx="3068378" cy="1568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057151" y="3061620"/>
            <a:ext cx="225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Encrypted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92371" y="4578533"/>
            <a:ext cx="191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Keep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key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7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Specifically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73138" cy="4501445"/>
          </a:xfrm>
        </p:spPr>
        <p:txBody>
          <a:bodyPr/>
          <a:lstStyle/>
          <a:p>
            <a:r>
              <a:rPr kumimoji="1" lang="en-US" altLang="zh-CN" dirty="0" smtClean="0"/>
              <a:t>Disk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privacy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Length-expanding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</a:p>
          <a:p>
            <a:pPr lvl="1"/>
            <a:r>
              <a:rPr kumimoji="1" lang="en-US" altLang="zh-CN" dirty="0" smtClean="0"/>
              <a:t>Length-preserving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iphers</a:t>
            </a:r>
          </a:p>
          <a:p>
            <a:r>
              <a:rPr kumimoji="1" lang="en-US" altLang="zh-CN" dirty="0" smtClean="0"/>
              <a:t>Distributed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(cloud)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</a:t>
            </a:r>
          </a:p>
          <a:p>
            <a:pPr lvl="1"/>
            <a:r>
              <a:rPr kumimoji="1" lang="en-US" altLang="zh-CN" dirty="0" smtClean="0"/>
              <a:t>Confidential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</a:p>
          <a:p>
            <a:pPr lvl="1"/>
            <a:r>
              <a:rPr kumimoji="1" lang="en-US" altLang="zh-CN" dirty="0" smtClean="0"/>
              <a:t>Causality</a:t>
            </a:r>
            <a:r>
              <a:rPr kumimoji="1" lang="zh-CN" altLang="en-US" dirty="0"/>
              <a:t>-</a:t>
            </a:r>
            <a:r>
              <a:rPr kumimoji="1" lang="en-US" altLang="zh-CN" dirty="0" smtClean="0"/>
              <a:t>preserving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</a:p>
          <a:p>
            <a:pPr lvl="1"/>
            <a:r>
              <a:rPr kumimoji="1" lang="en-US" altLang="zh-CN" dirty="0"/>
              <a:t>Cloud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share</a:t>
            </a:r>
          </a:p>
          <a:p>
            <a:pPr lvl="1"/>
            <a:r>
              <a:rPr kumimoji="1" lang="en-US" altLang="zh-CN" dirty="0" smtClean="0"/>
              <a:t>(Space-saving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bandwidth-efficient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cloud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storage)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 smtClean="0"/>
              <a:t>What’s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Search?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Outsourcing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u</a:t>
            </a:r>
            <a:r>
              <a:rPr kumimoji="1" lang="en-US" altLang="zh-CN" dirty="0" smtClean="0">
                <a:solidFill>
                  <a:srgbClr val="FF0000"/>
                </a:solidFill>
              </a:rPr>
              <a:t>ntrusted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provider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pic>
        <p:nvPicPr>
          <p:cNvPr id="3" name="图片 2" descr="HP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95" y="2289266"/>
            <a:ext cx="2658062" cy="3439845"/>
          </a:xfrm>
          <a:prstGeom prst="rect">
            <a:avLst/>
          </a:prstGeom>
        </p:spPr>
      </p:pic>
      <p:pic>
        <p:nvPicPr>
          <p:cNvPr id="7" name="图片 6" descr="Dell_Inspiron_One_23_Touch_AIO_Desktop_P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2" y="3061620"/>
            <a:ext cx="1873766" cy="1407154"/>
          </a:xfrm>
          <a:prstGeom prst="rect">
            <a:avLst/>
          </a:prstGeom>
        </p:spPr>
      </p:pic>
      <p:cxnSp>
        <p:nvCxnSpPr>
          <p:cNvPr id="13" name="直线箭头连接符 12"/>
          <p:cNvCxnSpPr/>
          <p:nvPr/>
        </p:nvCxnSpPr>
        <p:spPr>
          <a:xfrm flipV="1">
            <a:off x="2707238" y="3637739"/>
            <a:ext cx="3068378" cy="1568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58847" y="3061620"/>
            <a:ext cx="225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Query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68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 smtClean="0"/>
              <a:t>What’s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Search?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Outsourcing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u</a:t>
            </a:r>
            <a:r>
              <a:rPr kumimoji="1" lang="en-US" altLang="zh-CN" dirty="0" smtClean="0">
                <a:solidFill>
                  <a:srgbClr val="FF0000"/>
                </a:solidFill>
              </a:rPr>
              <a:t>ntrusted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provider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pic>
        <p:nvPicPr>
          <p:cNvPr id="3" name="图片 2" descr="HP-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95" y="2289266"/>
            <a:ext cx="2658062" cy="3439845"/>
          </a:xfrm>
          <a:prstGeom prst="rect">
            <a:avLst/>
          </a:prstGeom>
        </p:spPr>
      </p:pic>
      <p:pic>
        <p:nvPicPr>
          <p:cNvPr id="7" name="图片 6" descr="Dell_Inspiron_One_23_Touch_AIO_Desktop_P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2" y="3061620"/>
            <a:ext cx="1873766" cy="1407154"/>
          </a:xfrm>
          <a:prstGeom prst="rect">
            <a:avLst/>
          </a:prstGeom>
        </p:spPr>
      </p:pic>
      <p:cxnSp>
        <p:nvCxnSpPr>
          <p:cNvPr id="13" name="直线箭头连接符 12"/>
          <p:cNvCxnSpPr/>
          <p:nvPr/>
        </p:nvCxnSpPr>
        <p:spPr>
          <a:xfrm flipV="1">
            <a:off x="2707238" y="3653419"/>
            <a:ext cx="3068378" cy="1568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558847" y="3061620"/>
            <a:ext cx="225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Query</a:t>
            </a:r>
            <a:endParaRPr kumimoji="1" lang="zh-CN" altLang="en-US" dirty="0"/>
          </a:p>
        </p:txBody>
      </p:sp>
      <p:cxnSp>
        <p:nvCxnSpPr>
          <p:cNvPr id="19" name="直线箭头连接符 18"/>
          <p:cNvCxnSpPr/>
          <p:nvPr/>
        </p:nvCxnSpPr>
        <p:spPr>
          <a:xfrm flipV="1">
            <a:off x="2718536" y="4009659"/>
            <a:ext cx="3068378" cy="1568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151213" y="4060740"/>
            <a:ext cx="239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Encrypted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Result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7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Fully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Functional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and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Scalable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Cloud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27667"/>
            <a:ext cx="8468508" cy="4501445"/>
          </a:xfrm>
        </p:spPr>
        <p:txBody>
          <a:bodyPr/>
          <a:lstStyle/>
          <a:p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patents</a:t>
            </a:r>
            <a:r>
              <a:rPr kumimoji="1" lang="zh-CN" altLang="en-US" dirty="0" smtClean="0"/>
              <a:t>:</a:t>
            </a:r>
            <a:r>
              <a:rPr kumimoji="1" lang="zh-CN" altLang="zh-CN" dirty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sz="2000" dirty="0" smtClean="0"/>
              <a:t>Systems </a:t>
            </a:r>
            <a:r>
              <a:rPr kumimoji="1" lang="en-US" altLang="zh-CN" sz="2000" dirty="0"/>
              <a:t>and methods for securing data at third-party storage </a:t>
            </a:r>
            <a:r>
              <a:rPr kumimoji="1" lang="en-US" altLang="zh-CN" sz="2000" dirty="0" smtClean="0"/>
              <a:t>services.</a:t>
            </a:r>
            <a:r>
              <a:rPr kumimoji="1" lang="zh-CN" altLang="en-US" sz="2000" dirty="0" smtClean="0"/>
              <a:t> </a:t>
            </a:r>
            <a:endParaRPr kumimoji="1" lang="en-US" altLang="zh-CN" sz="2000" dirty="0"/>
          </a:p>
          <a:p>
            <a:pPr lvl="1"/>
            <a:endParaRPr kumimoji="1" lang="en-US" altLang="zh-CN" sz="2000" dirty="0" smtClean="0"/>
          </a:p>
          <a:p>
            <a:pPr lvl="1"/>
            <a:r>
              <a:rPr kumimoji="1" lang="en-US" altLang="zh-CN" sz="2000" dirty="0"/>
              <a:t>Systems and methods </a:t>
            </a:r>
            <a:r>
              <a:rPr kumimoji="1" lang="en-US" altLang="zh-CN" sz="2000" dirty="0" smtClean="0"/>
              <a:t>for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maintaining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encrypted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search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indexes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third-party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storage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systems. </a:t>
            </a:r>
            <a:endParaRPr lang="en-US" altLang="zh-CN" sz="2000" dirty="0" smtClean="0"/>
          </a:p>
          <a:p>
            <a:pPr lvl="1"/>
            <a:r>
              <a:rPr kumimoji="1" lang="en-US" altLang="zh-CN" sz="2000" dirty="0"/>
              <a:t>Systems and methods </a:t>
            </a:r>
            <a:r>
              <a:rPr kumimoji="1" lang="en-US" altLang="zh-CN" sz="2000" dirty="0" smtClean="0"/>
              <a:t>for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searching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shared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encrypted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files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third-party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storage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systems.</a:t>
            </a:r>
            <a:endParaRPr kumimoji="1" lang="en-US" altLang="zh-CN" sz="2000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technical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paper: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lang="en-US" altLang="zh-CN" sz="2000" dirty="0" smtClean="0"/>
              <a:t>Norton </a:t>
            </a:r>
            <a:r>
              <a:rPr lang="en-US" altLang="zh-CN" sz="2000" dirty="0"/>
              <a:t>Zone: Symantec's Secure Cloud Storage System. 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4593252" y="4913736"/>
            <a:ext cx="433245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Bogorad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Schneider,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SRDS 2016]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635130" y="2155343"/>
            <a:ext cx="429057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Schneider,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Bogorad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Sundaram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granted]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4635130" y="2854619"/>
            <a:ext cx="429057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Schneider,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Bogorad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Sundaram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pending]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4635130" y="3553895"/>
            <a:ext cx="429057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[Schneider,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Bogorad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Sundaram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granted]</a:t>
            </a:r>
          </a:p>
        </p:txBody>
      </p:sp>
    </p:spTree>
    <p:extLst>
      <p:ext uri="{BB962C8B-B14F-4D97-AF65-F5344CB8AC3E}">
        <p14:creationId xmlns:p14="http://schemas.microsoft.com/office/powerpoint/2010/main" val="16289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Fully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Functional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and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Scalable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Cloud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27667"/>
            <a:ext cx="8468508" cy="4501445"/>
          </a:xfrm>
        </p:spPr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Valet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</a:p>
          <a:p>
            <a:pPr lvl="1"/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on-promise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off-promise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270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Fully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Functional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and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Scalable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Cloud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27667"/>
            <a:ext cx="8468508" cy="4501445"/>
          </a:xfrm>
        </p:spPr>
        <p:txBody>
          <a:bodyPr/>
          <a:lstStyle/>
          <a:p>
            <a:r>
              <a:rPr kumimoji="1" lang="en-US" altLang="zh-CN" dirty="0" smtClean="0"/>
              <a:t>Off-promise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</a:p>
          <a:p>
            <a:pPr lvl="1"/>
            <a:r>
              <a:rPr kumimoji="1" lang="en-US" altLang="zh-CN" sz="2600" dirty="0"/>
              <a:t>d</a:t>
            </a:r>
            <a:r>
              <a:rPr kumimoji="1" lang="en-US" altLang="zh-CN" sz="2600" dirty="0" smtClean="0"/>
              <a:t>ata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in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the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service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provider’s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control</a:t>
            </a:r>
          </a:p>
          <a:p>
            <a:pPr lvl="1"/>
            <a:r>
              <a:rPr kumimoji="1" lang="en-US" altLang="zh-CN" sz="2600" dirty="0" err="1" smtClean="0"/>
              <a:t>Dropbox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Box,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OneDrive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Google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Drive,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…</a:t>
            </a:r>
          </a:p>
          <a:p>
            <a:r>
              <a:rPr kumimoji="1" lang="en-US" altLang="zh-CN" dirty="0" smtClean="0"/>
              <a:t>On-promise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</a:p>
          <a:p>
            <a:pPr lvl="1"/>
            <a:r>
              <a:rPr kumimoji="1" lang="en-US" altLang="zh-CN" sz="2600" dirty="0"/>
              <a:t>d</a:t>
            </a:r>
            <a:r>
              <a:rPr kumimoji="1" lang="en-US" altLang="zh-CN" sz="2600" dirty="0" smtClean="0"/>
              <a:t>ata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in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customer’s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control</a:t>
            </a:r>
            <a:r>
              <a:rPr kumimoji="1" lang="zh-CN" altLang="en-US" sz="2600" dirty="0" smtClean="0"/>
              <a:t> </a:t>
            </a:r>
            <a:endParaRPr kumimoji="1" lang="en-US" altLang="zh-CN" sz="2600" dirty="0"/>
          </a:p>
          <a:p>
            <a:pPr lvl="1"/>
            <a:r>
              <a:rPr kumimoji="1" lang="en-US" altLang="zh-CN" sz="2600" dirty="0"/>
              <a:t>n</a:t>
            </a:r>
            <a:r>
              <a:rPr kumimoji="1" lang="en-US" altLang="zh-CN" sz="2600" dirty="0" smtClean="0"/>
              <a:t>o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encrypted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search</a:t>
            </a:r>
          </a:p>
          <a:p>
            <a:pPr lvl="1"/>
            <a:r>
              <a:rPr kumimoji="1" lang="en-US" altLang="zh-CN" sz="2600" dirty="0" smtClean="0"/>
              <a:t>Mega,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SpiderOak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err="1" smtClean="0"/>
              <a:t>Wuala</a:t>
            </a:r>
            <a:r>
              <a:rPr kumimoji="1" lang="en-US" altLang="zh-CN" sz="2600" dirty="0" smtClean="0"/>
              <a:t>,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…</a:t>
            </a:r>
          </a:p>
          <a:p>
            <a:r>
              <a:rPr kumimoji="1" lang="en-US" altLang="zh-CN" dirty="0" smtClean="0"/>
              <a:t>Valet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security</a:t>
            </a:r>
          </a:p>
          <a:p>
            <a:pPr lvl="1"/>
            <a:r>
              <a:rPr kumimoji="1" lang="en-US" altLang="zh-CN" sz="2600" dirty="0" smtClean="0"/>
              <a:t>In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between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off-promise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and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on-promise</a:t>
            </a:r>
            <a:r>
              <a:rPr kumimoji="1" lang="zh-CN" altLang="en-US" sz="2600" dirty="0" smtClean="0"/>
              <a:t> </a:t>
            </a:r>
            <a:r>
              <a:rPr kumimoji="1" lang="en-US" altLang="zh-CN" sz="2600" dirty="0" smtClean="0"/>
              <a:t>security</a:t>
            </a:r>
          </a:p>
          <a:p>
            <a:pPr lvl="1"/>
            <a:r>
              <a:rPr lang="en-US" altLang="zh-CN" sz="2600" dirty="0" smtClean="0"/>
              <a:t>trusts </a:t>
            </a:r>
            <a:r>
              <a:rPr lang="en-US" altLang="zh-CN" sz="2600" dirty="0"/>
              <a:t>the server in a limited </a:t>
            </a:r>
            <a:r>
              <a:rPr lang="en-US" altLang="zh-CN" sz="2600" dirty="0" smtClean="0"/>
              <a:t>scope</a:t>
            </a:r>
            <a:endParaRPr lang="en-US" altLang="zh-CN" sz="2600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861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0354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Fully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Functional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and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Scalable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Cloud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Storage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65</a:t>
            </a:fld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27667"/>
            <a:ext cx="8468508" cy="4501445"/>
          </a:xfrm>
        </p:spPr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Encrypted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Lucene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err="1" smtClean="0"/>
              <a:t>Lucene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transform</a:t>
            </a:r>
          </a:p>
          <a:p>
            <a:r>
              <a:rPr kumimoji="1" lang="en-US" altLang="zh-CN" dirty="0" smtClean="0"/>
              <a:t>Space-efficient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features: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four-fold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against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attacks,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…</a:t>
            </a:r>
            <a:endParaRPr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lang="en-US" altLang="zh-CN" dirty="0">
              <a:ea typeface="宋体" pitchFamily="2" charset="-122"/>
              <a:cs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/>
            </a:pPr>
            <a:endParaRPr lang="en-US" altLang="zh-CN" b="1" dirty="0">
              <a:solidFill>
                <a:srgbClr val="FF0000"/>
              </a:solidFill>
              <a:ea typeface="宋体" pitchFamily="2" charset="-122"/>
              <a:cs typeface="Verdana" pitchFamily="34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743846" y="43512"/>
            <a:ext cx="13437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Cloud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Storage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105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573137" cy="797806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Summary</a:t>
            </a:r>
            <a:r>
              <a:rPr lang="zh-CN" altLang="zh-CN" dirty="0" smtClean="0">
                <a:ea typeface="宋体" pitchFamily="2" charset="-122"/>
              </a:rPr>
              <a:t>: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Three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Most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Important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Goals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73136" cy="4501445"/>
          </a:xfrm>
        </p:spPr>
        <p:txBody>
          <a:bodyPr/>
          <a:lstStyle/>
          <a:p>
            <a:r>
              <a:rPr kumimoji="1" lang="en-US" altLang="zh-CN" dirty="0" smtClean="0"/>
              <a:t>Integrity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Safety)</a:t>
            </a:r>
          </a:p>
          <a:p>
            <a:r>
              <a:rPr kumimoji="1" lang="en-US" altLang="zh-CN" dirty="0" smtClean="0"/>
              <a:t>Availability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(=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Liveness</a:t>
            </a:r>
            <a:r>
              <a:rPr kumimoji="1" lang="en-US" altLang="zh-CN" dirty="0" smtClean="0"/>
              <a:t>)</a:t>
            </a:r>
          </a:p>
          <a:p>
            <a:r>
              <a:rPr kumimoji="1" lang="en-US" altLang="zh-CN" dirty="0" smtClean="0"/>
              <a:t>Confidentiality</a:t>
            </a:r>
            <a:r>
              <a:rPr kumimoji="1" lang="zh-CN" altLang="zh-CN" dirty="0"/>
              <a:t>/</a:t>
            </a:r>
            <a:r>
              <a:rPr kumimoji="1" lang="en-US" altLang="zh-CN" dirty="0" smtClean="0"/>
              <a:t>Privacy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787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573137" cy="797806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Things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Not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Covered, but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Equally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Interesting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73136" cy="4501445"/>
          </a:xfrm>
        </p:spPr>
        <p:txBody>
          <a:bodyPr/>
          <a:lstStyle/>
          <a:p>
            <a:r>
              <a:rPr kumimoji="1" lang="en-US" altLang="zh-CN" dirty="0" smtClean="0"/>
              <a:t>Obliviousness</a:t>
            </a:r>
          </a:p>
          <a:p>
            <a:pPr lvl="1"/>
            <a:r>
              <a:rPr kumimoji="1" lang="en-US" altLang="zh-CN" dirty="0"/>
              <a:t>o</a:t>
            </a:r>
            <a:r>
              <a:rPr kumimoji="1" lang="en-US" altLang="zh-CN" dirty="0" smtClean="0"/>
              <a:t>blivious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storage/RAM</a:t>
            </a:r>
          </a:p>
          <a:p>
            <a:r>
              <a:rPr kumimoji="1" lang="en-US" altLang="zh-CN" dirty="0" smtClean="0"/>
              <a:t>Alternative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achieving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integrity</a:t>
            </a:r>
          </a:p>
          <a:p>
            <a:pPr lvl="1"/>
            <a:r>
              <a:rPr kumimoji="1" lang="en-US" altLang="zh-CN" dirty="0" smtClean="0"/>
              <a:t>proof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retrievability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provable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procession</a:t>
            </a:r>
          </a:p>
          <a:p>
            <a:r>
              <a:rPr kumimoji="1" lang="en-US" altLang="zh-CN" dirty="0" smtClean="0"/>
              <a:t>Deniability</a:t>
            </a:r>
          </a:p>
          <a:p>
            <a:pPr lvl="1"/>
            <a:r>
              <a:rPr kumimoji="1" lang="en-US" altLang="zh-CN" dirty="0"/>
              <a:t>f</a:t>
            </a:r>
            <a:r>
              <a:rPr kumimoji="1" lang="en-US" altLang="zh-CN" dirty="0" smtClean="0"/>
              <a:t>ile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</a:t>
            </a:r>
          </a:p>
          <a:p>
            <a:pPr marL="57150" indent="0">
              <a:buNone/>
            </a:pPr>
            <a:r>
              <a:rPr kumimoji="1" lang="en-US" altLang="zh-CN" dirty="0" smtClean="0"/>
              <a:t>…</a:t>
            </a:r>
          </a:p>
          <a:p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broadly,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“storage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computation”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…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351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68</a:t>
            </a:fld>
            <a:endParaRPr 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4000" dirty="0" smtClean="0"/>
              <a:t>Thank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you!</a:t>
            </a:r>
            <a:r>
              <a:rPr kumimoji="1" lang="zh-CN" altLang="en-US" sz="4000" dirty="0" smtClean="0"/>
              <a:t> </a:t>
            </a:r>
            <a:endParaRPr kumimoji="1" lang="en-US" altLang="zh-CN" sz="4000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957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69</a:t>
            </a:fld>
            <a:endParaRPr 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4000" dirty="0" smtClean="0"/>
              <a:t>Thank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you!</a:t>
            </a:r>
            <a:r>
              <a:rPr kumimoji="1" lang="zh-CN" altLang="en-US" sz="4000" dirty="0" smtClean="0"/>
              <a:t> </a:t>
            </a:r>
            <a:endParaRPr kumimoji="1" lang="en-US" altLang="zh-CN" sz="4000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dirty="0" smtClean="0"/>
              <a:t>Questions?</a:t>
            </a:r>
          </a:p>
          <a:p>
            <a:pPr marL="0" indent="0" algn="ctr">
              <a:buNone/>
            </a:pPr>
            <a:endParaRPr kumimoji="1" lang="en-US" altLang="zh-CN" dirty="0"/>
          </a:p>
          <a:p>
            <a:pPr marL="0" indent="0" algn="ctr">
              <a:buNone/>
            </a:pPr>
            <a:endParaRPr kumimoji="1" lang="en-US" altLang="zh-CN" dirty="0" smtClean="0"/>
          </a:p>
          <a:p>
            <a:pPr marL="0" indent="0" algn="ctr">
              <a:buNone/>
            </a:pPr>
            <a:r>
              <a:rPr kumimoji="1" lang="en-US" altLang="zh-CN" dirty="0" smtClean="0"/>
              <a:t>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Seminar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Webpage: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marL="0" indent="0" algn="ctr">
              <a:buNone/>
            </a:pPr>
            <a:r>
              <a:rPr kumimoji="1" lang="en-US" altLang="zh-CN" dirty="0"/>
              <a:t>http://</a:t>
            </a:r>
            <a:r>
              <a:rPr kumimoji="1" lang="en-US" altLang="zh-CN" dirty="0" err="1"/>
              <a:t>scl.uconn.edu</a:t>
            </a:r>
            <a:r>
              <a:rPr kumimoji="1" lang="en-US" altLang="zh-CN" dirty="0"/>
              <a:t>/seminar/</a:t>
            </a:r>
            <a:r>
              <a:rPr kumimoji="1" lang="en-US" altLang="zh-CN" dirty="0" err="1"/>
              <a:t>index.php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327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AES?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dirty="0" smtClean="0">
                <a:solidFill>
                  <a:srgbClr val="FF0000"/>
                </a:solidFill>
              </a:rPr>
              <a:t>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fixed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length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(i.e.,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128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bits).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longer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messages?</a:t>
            </a:r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689" y="1960980"/>
            <a:ext cx="1447800" cy="299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4"/>
          <p:cNvSpPr/>
          <p:nvPr/>
        </p:nvSpPr>
        <p:spPr>
          <a:xfrm>
            <a:off x="2805289" y="3152881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kern="1200" dirty="0" smtClean="0"/>
              <a:t>AES</a:t>
            </a:r>
            <a:endParaRPr lang="zh-CN" altLang="en-US" kern="1200" dirty="0"/>
          </a:p>
        </p:txBody>
      </p:sp>
      <p:sp>
        <p:nvSpPr>
          <p:cNvPr id="8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560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encrypt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arbitrary-length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naïve </a:t>
            </a:r>
            <a:r>
              <a:rPr kumimoji="1" lang="en-US" altLang="zh-CN" dirty="0"/>
              <a:t>solution: simply encrypting messages </a:t>
            </a:r>
            <a:r>
              <a:rPr kumimoji="1" lang="en-US" altLang="zh-CN" dirty="0" err="1"/>
              <a:t>blockwise</a:t>
            </a:r>
            <a:r>
              <a:rPr kumimoji="1" lang="en-US" altLang="zh-CN" dirty="0"/>
              <a:t> (i.e., using </a:t>
            </a:r>
            <a:r>
              <a:rPr kumimoji="1" lang="en-US" altLang="zh-CN" dirty="0">
                <a:solidFill>
                  <a:srgbClr val="FF0000"/>
                </a:solidFill>
              </a:rPr>
              <a:t>ECB</a:t>
            </a:r>
            <a:r>
              <a:rPr kumimoji="1" lang="en-US" altLang="zh-CN" dirty="0"/>
              <a:t> mode)? 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224" y="2446869"/>
            <a:ext cx="4876800" cy="303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8"/>
          <p:cNvSpPr txBox="1"/>
          <p:nvPr/>
        </p:nvSpPr>
        <p:spPr bwMode="ltGray">
          <a:xfrm>
            <a:off x="6200424" y="3589869"/>
            <a:ext cx="165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13" name="TextBox 8"/>
          <p:cNvSpPr txBox="1"/>
          <p:nvPr/>
        </p:nvSpPr>
        <p:spPr bwMode="ltGray">
          <a:xfrm>
            <a:off x="6200424" y="2218269"/>
            <a:ext cx="165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14" name="TextBox 8"/>
          <p:cNvSpPr txBox="1"/>
          <p:nvPr/>
        </p:nvSpPr>
        <p:spPr bwMode="ltGray">
          <a:xfrm>
            <a:off x="6175024" y="4885269"/>
            <a:ext cx="165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83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encrypt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arbitrary-length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messages?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naïve </a:t>
            </a:r>
            <a:r>
              <a:rPr kumimoji="1" lang="en-US" altLang="zh-CN" dirty="0"/>
              <a:t>solution: simply encrypting messages </a:t>
            </a:r>
            <a:r>
              <a:rPr kumimoji="1" lang="en-US" altLang="zh-CN" dirty="0" err="1"/>
              <a:t>blockwise</a:t>
            </a:r>
            <a:r>
              <a:rPr kumimoji="1" lang="en-US" altLang="zh-CN" dirty="0"/>
              <a:t> (i.e., using ECB mode)? 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BF33C9-D0C1-6A4F-923C-D9C67205D546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20100"/>
            <a:ext cx="2514600" cy="277119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71892"/>
            <a:ext cx="2489200" cy="2743200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 bwMode="ltGray">
          <a:xfrm>
            <a:off x="4953000" y="5243692"/>
            <a:ext cx="248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Encrypted Penguin using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ECB</a:t>
            </a:r>
          </a:p>
        </p:txBody>
      </p:sp>
      <p:sp>
        <p:nvSpPr>
          <p:cNvPr id="16" name="TextBox 8"/>
          <p:cNvSpPr txBox="1"/>
          <p:nvPr/>
        </p:nvSpPr>
        <p:spPr bwMode="ltGray">
          <a:xfrm>
            <a:off x="1701800" y="5396092"/>
            <a:ext cx="248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0" rIns="91419" bIns="4571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Penguin</a:t>
            </a:r>
          </a:p>
        </p:txBody>
      </p:sp>
      <p:cxnSp>
        <p:nvCxnSpPr>
          <p:cNvPr id="17" name="Straight Connector 17"/>
          <p:cNvCxnSpPr/>
          <p:nvPr/>
        </p:nvCxnSpPr>
        <p:spPr>
          <a:xfrm rot="10800000" flipV="1">
            <a:off x="0" y="1219200"/>
            <a:ext cx="9144000" cy="563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2"/>
          <p:cNvSpPr txBox="1"/>
          <p:nvPr/>
        </p:nvSpPr>
        <p:spPr>
          <a:xfrm rot="19679364">
            <a:off x="909487" y="5108258"/>
            <a:ext cx="215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ECB insecure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7549443" y="43512"/>
            <a:ext cx="153811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Encryption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51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powerpointUNC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powerpointUNC4.potx</Template>
  <TotalTime>45549</TotalTime>
  <Words>2630</Words>
  <Application>Microsoft Macintosh PowerPoint</Application>
  <PresentationFormat>全屏显示(4:3)</PresentationFormat>
  <Paragraphs>708</Paragraphs>
  <Slides>69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70" baseType="lpstr">
      <vt:lpstr>powerpointUNC4</vt:lpstr>
      <vt:lpstr>PowerPoint 演示文稿</vt:lpstr>
      <vt:lpstr>Research Interests: Security and Reliability</vt:lpstr>
      <vt:lpstr>This Talk: Privacy-Preserving and Fault-Tolerant Data Storage </vt:lpstr>
      <vt:lpstr>This Talk: Privacy-Preserving and Fault-Tolerant Data Storage </vt:lpstr>
      <vt:lpstr>PowerPoint 演示文稿</vt:lpstr>
      <vt:lpstr>Specifically</vt:lpstr>
      <vt:lpstr>How to Use AES?</vt:lpstr>
      <vt:lpstr>How to encrypt arbitrary-length messages?</vt:lpstr>
      <vt:lpstr>How to encrypt arbitrary-length messages?</vt:lpstr>
      <vt:lpstr>Secure Encryption: IND$</vt:lpstr>
      <vt:lpstr>CTR and CBC achieving IND$</vt:lpstr>
      <vt:lpstr>Handling Incomplete Block</vt:lpstr>
      <vt:lpstr>Handling Incomplete Block for CBC</vt:lpstr>
      <vt:lpstr>Length-Preserving Encryption = Ciphers</vt:lpstr>
      <vt:lpstr>Difficulties Achieving Ciphers</vt:lpstr>
      <vt:lpstr>Online Ciphers</vt:lpstr>
      <vt:lpstr>Online Ciphers</vt:lpstr>
      <vt:lpstr>Online Ciphers</vt:lpstr>
      <vt:lpstr>Online Ciphers</vt:lpstr>
      <vt:lpstr>Online Cipher Construction:TC3*</vt:lpstr>
      <vt:lpstr>An Efficient Tweakable Cipher Mode, cont. </vt:lpstr>
      <vt:lpstr>Online security makes sense for encryption </vt:lpstr>
      <vt:lpstr>Online security makes sense for encryption </vt:lpstr>
      <vt:lpstr>A Quick Summary</vt:lpstr>
      <vt:lpstr>Single Node vs. Replicated Nodes</vt:lpstr>
      <vt:lpstr>Single Node vs. Replicated Nodes</vt:lpstr>
      <vt:lpstr>Single Node vs. Replicated Nodes</vt:lpstr>
      <vt:lpstr>Replicated Storage</vt:lpstr>
      <vt:lpstr>The Rest of the Talk</vt:lpstr>
      <vt:lpstr>Store/Process Data Privately in Cloud</vt:lpstr>
      <vt:lpstr>Distributed Systems</vt:lpstr>
      <vt:lpstr>Client-Server Model</vt:lpstr>
      <vt:lpstr>Client-Server Model</vt:lpstr>
      <vt:lpstr>Model, cont. </vt:lpstr>
      <vt:lpstr>Model, cont. </vt:lpstr>
      <vt:lpstr>Byzantine Fault-Tolerant SMR+MWMR</vt:lpstr>
      <vt:lpstr>SMR</vt:lpstr>
      <vt:lpstr>More on BFT state machine replication</vt:lpstr>
      <vt:lpstr>Underlying BFT state machine replication</vt:lpstr>
      <vt:lpstr>Confidential State Machine Replication</vt:lpstr>
      <vt:lpstr>Previous SMR with Confidentiality for Cloud</vt:lpstr>
      <vt:lpstr>Our Approach</vt:lpstr>
      <vt:lpstr>Practical Confidential SMR</vt:lpstr>
      <vt:lpstr>Another Privacy Goal: Causality-Preserving</vt:lpstr>
      <vt:lpstr>Causality-Preserving SMR Scenarios</vt:lpstr>
      <vt:lpstr>Causality-Preserving SMR</vt:lpstr>
      <vt:lpstr>Causality-Preserving SMR</vt:lpstr>
      <vt:lpstr>Erasure-Coded Storage</vt:lpstr>
      <vt:lpstr>Replication vs. Erasure coding (EC) </vt:lpstr>
      <vt:lpstr>EC widely used</vt:lpstr>
      <vt:lpstr>EC widely used, but</vt:lpstr>
      <vt:lpstr>Bandwidth-Efficient Erasure-Coded Storage</vt:lpstr>
      <vt:lpstr>Bandwidth-Efficient Erasure-Coded Storage</vt:lpstr>
      <vt:lpstr>Bandwidth-Efficient Erasure-Coded Storage</vt:lpstr>
      <vt:lpstr>Bandwidth-Efficient Erasure-Coded Storage</vt:lpstr>
      <vt:lpstr>Bandwidth-Efficient Erasure-Coded Storage</vt:lpstr>
      <vt:lpstr>OpenStack Swift Implementation</vt:lpstr>
      <vt:lpstr>Fully Functional and Scalable Cloud Storage</vt:lpstr>
      <vt:lpstr>What’s Encrypted Search?</vt:lpstr>
      <vt:lpstr>What’s Encrypted Search?</vt:lpstr>
      <vt:lpstr>What’s Encrypted Search?</vt:lpstr>
      <vt:lpstr>Fully Functional and Scalable Cloud Storage</vt:lpstr>
      <vt:lpstr>Fully Functional and Scalable Cloud Storage</vt:lpstr>
      <vt:lpstr>Fully Functional and Scalable Cloud Storage</vt:lpstr>
      <vt:lpstr>Fully Functional and Scalable Cloud Storage</vt:lpstr>
      <vt:lpstr>Summary: Three Most Important Goals</vt:lpstr>
      <vt:lpstr>Things Not Covered, but Equally Interesting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Broeils-Norwood</dc:creator>
  <cp:lastModifiedBy>Zhang Haibin</cp:lastModifiedBy>
  <cp:revision>1533</cp:revision>
  <cp:lastPrinted>2015-10-24T20:36:08Z</cp:lastPrinted>
  <dcterms:created xsi:type="dcterms:W3CDTF">2011-01-11T16:24:29Z</dcterms:created>
  <dcterms:modified xsi:type="dcterms:W3CDTF">2016-09-08T01:54:01Z</dcterms:modified>
</cp:coreProperties>
</file>