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460" r:id="rId3"/>
    <p:sldId id="384" r:id="rId4"/>
    <p:sldId id="433" r:id="rId5"/>
    <p:sldId id="437" r:id="rId6"/>
    <p:sldId id="434" r:id="rId7"/>
    <p:sldId id="435" r:id="rId8"/>
    <p:sldId id="436" r:id="rId9"/>
    <p:sldId id="438" r:id="rId10"/>
    <p:sldId id="439" r:id="rId11"/>
    <p:sldId id="440" r:id="rId12"/>
    <p:sldId id="441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42" r:id="rId21"/>
    <p:sldId id="450" r:id="rId22"/>
    <p:sldId id="451" r:id="rId23"/>
    <p:sldId id="453" r:id="rId24"/>
    <p:sldId id="452" r:id="rId25"/>
    <p:sldId id="454" r:id="rId26"/>
    <p:sldId id="455" r:id="rId27"/>
    <p:sldId id="456" r:id="rId28"/>
    <p:sldId id="458" r:id="rId29"/>
    <p:sldId id="457" r:id="rId30"/>
    <p:sldId id="45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71" autoAdjust="0"/>
  </p:normalViewPr>
  <p:slideViewPr>
    <p:cSldViewPr snapToGrid="0">
      <p:cViewPr varScale="1">
        <p:scale>
          <a:sx n="66" d="100"/>
          <a:sy n="66" d="100"/>
        </p:scale>
        <p:origin x="1310" y="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BDDE4-1DD6-44B2-873D-27A195CF924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E084-E905-49C1-9641-9657DFF7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9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8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8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r>
              <a:rPr lang="en-US" dirty="0"/>
              <a:t>Biological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05825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1" y="659169"/>
            <a:ext cx="8741712" cy="3841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1" y="4500765"/>
            <a:ext cx="8691664" cy="1474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50" y="5975059"/>
            <a:ext cx="8503615" cy="6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8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07" y="416187"/>
            <a:ext cx="8219946" cy="1139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407" y="1764631"/>
            <a:ext cx="8150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Fast events like spikes: time-constant neuron should be reduced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Reduce membrane capacitance </a:t>
            </a:r>
            <a:r>
              <a:rPr lang="en-US" sz="2000" dirty="0">
                <a:sym typeface="Wingdings" panose="05000000000000000000" pitchFamily="2" charset="2"/>
              </a:rPr>
              <a:t> biophysically impossible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Dramatically increase conductance through the membrane  this is the basis for spike generation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07" y="3088069"/>
            <a:ext cx="8317788" cy="25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4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09" y="0"/>
            <a:ext cx="85985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Open-probability of a channel depends on the voltage across the membrane</a:t>
            </a:r>
          </a:p>
          <a:p>
            <a:endParaRPr lang="en-US" sz="2000" dirty="0"/>
          </a:p>
          <a:p>
            <a:r>
              <a:rPr lang="en-US" sz="2000" dirty="0"/>
              <a:t>Action potential initiates: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Close to the threshold voltage a few Na channels start to open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[Na] higher outside the cell (because its reversal potential is +40mV) </a:t>
            </a:r>
            <a:r>
              <a:rPr lang="en-US" sz="2000" dirty="0">
                <a:sym typeface="Wingdings" panose="05000000000000000000" pitchFamily="2" charset="2"/>
              </a:rPr>
              <a:t> inflow Na, depolarizing cell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Opens even more Na channels and the spike initiates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Rapidly after spike starts, Na channels close again, K channels open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Outflow K, hyperpolarizing cell, bringing it back to resting potential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09" y="3295458"/>
            <a:ext cx="8457708" cy="1358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9" y="4654100"/>
            <a:ext cx="8457708" cy="207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9031" y="2853578"/>
            <a:ext cx="2626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Hodgkin-Huxley Model</a:t>
            </a:r>
          </a:p>
        </p:txBody>
      </p:sp>
    </p:spTree>
    <p:extLst>
      <p:ext uri="{BB962C8B-B14F-4D97-AF65-F5344CB8AC3E}">
        <p14:creationId xmlns:p14="http://schemas.microsoft.com/office/powerpoint/2010/main" val="7850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88" y="602221"/>
            <a:ext cx="8232951" cy="2285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87" y="2887579"/>
            <a:ext cx="8432215" cy="1860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71" y="4991372"/>
            <a:ext cx="7481114" cy="6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4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65" y="506953"/>
            <a:ext cx="8221523" cy="41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69" y="773974"/>
            <a:ext cx="7643702" cy="3461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657" y="4137176"/>
            <a:ext cx="368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 switches off with increasing voltage</a:t>
            </a:r>
          </a:p>
          <a:p>
            <a:r>
              <a:rPr lang="en-US" dirty="0"/>
              <a:t>m is the fastest variable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57" y="4950260"/>
            <a:ext cx="8171303" cy="9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7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58" y="381471"/>
            <a:ext cx="6703674" cy="621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80" y="577605"/>
            <a:ext cx="8601812" cy="8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79" y="1420941"/>
            <a:ext cx="8601813" cy="705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585" y="2390274"/>
            <a:ext cx="878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stochastic version may explain channel noise which affects the spiking timing reliability</a:t>
            </a:r>
          </a:p>
        </p:txBody>
      </p:sp>
    </p:spTree>
    <p:extLst>
      <p:ext uri="{BB962C8B-B14F-4D97-AF65-F5344CB8AC3E}">
        <p14:creationId xmlns:p14="http://schemas.microsoft.com/office/powerpoint/2010/main" val="237773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0" y="513348"/>
            <a:ext cx="8510653" cy="1315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17" y="2098611"/>
            <a:ext cx="8208776" cy="40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03" y="223407"/>
            <a:ext cx="8123617" cy="6406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1179" y="1267326"/>
            <a:ext cx="3673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conductance is slow:</a:t>
            </a:r>
          </a:p>
          <a:p>
            <a:r>
              <a:rPr lang="en-US" dirty="0"/>
              <a:t>This allows the Na to raise the membrane potential before the K kicks in and hyper-polarizes the membrane</a:t>
            </a:r>
          </a:p>
        </p:txBody>
      </p:sp>
    </p:spTree>
    <p:extLst>
      <p:ext uri="{BB962C8B-B14F-4D97-AF65-F5344CB8AC3E}">
        <p14:creationId xmlns:p14="http://schemas.microsoft.com/office/powerpoint/2010/main" val="99235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275"/>
            <a:ext cx="7886700" cy="132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Material in this lecture comes from, “Handbook of Natural Computing,” Editors </a:t>
            </a:r>
            <a:r>
              <a:rPr lang="en-US" dirty="0" err="1"/>
              <a:t>Grzegorz</a:t>
            </a:r>
            <a:r>
              <a:rPr lang="en-US" dirty="0"/>
              <a:t> Rosenberg, Thomas Back and </a:t>
            </a:r>
            <a:r>
              <a:rPr lang="en-US" dirty="0" err="1"/>
              <a:t>Joost</a:t>
            </a:r>
            <a:r>
              <a:rPr lang="en-US" dirty="0"/>
              <a:t> N. </a:t>
            </a:r>
            <a:r>
              <a:rPr lang="en-US" dirty="0" err="1"/>
              <a:t>Kok</a:t>
            </a:r>
            <a:r>
              <a:rPr lang="en-US" dirty="0"/>
              <a:t>, Springer 2014. </a:t>
            </a:r>
          </a:p>
        </p:txBody>
      </p:sp>
    </p:spTree>
    <p:extLst>
      <p:ext uri="{BB962C8B-B14F-4D97-AF65-F5344CB8AC3E}">
        <p14:creationId xmlns:p14="http://schemas.microsoft.com/office/powerpoint/2010/main" val="415985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626" y="2679031"/>
            <a:ext cx="658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(Refinement: Goldman-Hodgkin-Katz current equations 2001)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9" y="568396"/>
            <a:ext cx="8598589" cy="1837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8" y="3351857"/>
            <a:ext cx="8598589" cy="72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68" y="4422715"/>
            <a:ext cx="8648827" cy="16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55" y="609185"/>
            <a:ext cx="7719739" cy="2032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1285" y="2642131"/>
            <a:ext cx="523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55" y="3157524"/>
            <a:ext cx="7750190" cy="6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7" y="561932"/>
            <a:ext cx="8361681" cy="181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07" y="2971486"/>
            <a:ext cx="8146330" cy="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97" y="782414"/>
            <a:ext cx="8437783" cy="42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16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62" y="273795"/>
            <a:ext cx="8461100" cy="1619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8" y="1892968"/>
            <a:ext cx="7285428" cy="47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7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6" y="320842"/>
            <a:ext cx="8821539" cy="62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9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1" y="160421"/>
            <a:ext cx="861461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Electrical synapse: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Separation presynaptic and postsynaptic membrane is ~3.5nm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Joined by specific protein structures called gap junctions (specialized ionic channels that connect the cytoplasm of both cells)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Action potential comes to gap junction </a:t>
            </a:r>
            <a:r>
              <a:rPr lang="en-US" sz="2000" dirty="0">
                <a:sym typeface="Wingdings" panose="05000000000000000000" pitchFamily="2" charset="2"/>
              </a:rPr>
              <a:t> depolarizes or hyperpolarizes the membrane  induces opening of the channels  diffusion of ions from one neuron to the other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Chemical synapse: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Separation is 20-40nm: no physical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Transmission is mediated by the release in this inter-synaptic space of neurotransmitters (generated at the end of the axon of the presynaptic neuron)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Action potential arrives at synapse </a:t>
            </a:r>
            <a:r>
              <a:rPr lang="en-US" sz="2000" dirty="0">
                <a:sym typeface="Wingdings" panose="05000000000000000000" pitchFamily="2" charset="2"/>
              </a:rPr>
              <a:t> opening of some neurotransmitter vesicles near the membrane  release and diffusion of a large number of neurotransmitters  neurotransmitters have affinity for certain molecular receptors in the postsynaptic membrane  binding induces the opening of specific ionic channels  depolarization or hyperpolarizes of postsynaptic membrane + released vesicles replaced by others from a reserve pool of vesicles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34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11" y="641683"/>
            <a:ext cx="827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Both cases result in a flux of ions through the postsynaptic membrane </a:t>
            </a:r>
            <a:r>
              <a:rPr lang="en-US" sz="2000" dirty="0">
                <a:sym typeface="Wingdings" panose="05000000000000000000" pitchFamily="2" charset="2"/>
              </a:rPr>
              <a:t> synaptic current </a:t>
            </a:r>
            <a:r>
              <a:rPr lang="en-US" sz="2000" dirty="0" err="1">
                <a:sym typeface="Wingdings" panose="05000000000000000000" pitchFamily="2" charset="2"/>
              </a:rPr>
              <a:t>I</a:t>
            </a:r>
            <a:r>
              <a:rPr lang="en-US" sz="2000" baseline="-25000" dirty="0" err="1">
                <a:sym typeface="Wingdings" panose="05000000000000000000" pitchFamily="2" charset="2"/>
              </a:rPr>
              <a:t>syn</a:t>
            </a:r>
            <a:endParaRPr lang="en-US" sz="20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3" y="1569969"/>
            <a:ext cx="8229656" cy="52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6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40" y="339467"/>
            <a:ext cx="6206144" cy="65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55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36" y="523012"/>
            <a:ext cx="8489191" cy="1674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35" y="2654992"/>
            <a:ext cx="8495233" cy="27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166" y="1533236"/>
            <a:ext cx="81669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Computational neuroscience studies the nervous system from the point of view of its functionality and relies both on experimental data and on theoretical models of individual neurons and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Single neuron descriptions/models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Signal processing through synapses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Small circuits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Large neural networks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How detailed does the description of a neuron have to be to build  a model that is biologically realistic and computationally tractable?</a:t>
            </a:r>
          </a:p>
        </p:txBody>
      </p:sp>
    </p:spTree>
    <p:extLst>
      <p:ext uri="{BB962C8B-B14F-4D97-AF65-F5344CB8AC3E}">
        <p14:creationId xmlns:p14="http://schemas.microsoft.com/office/powerpoint/2010/main" val="2529355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29" y="306990"/>
            <a:ext cx="7870934" cy="63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8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68" y="55303"/>
            <a:ext cx="80370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living neuron maintains a voltage drop across its membrane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Define the voltage outside the cell as zero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 rest the inside of the cell is about -70mV (+/- 20mV)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Due to difference in ion concentrations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4 different charge carriers: </a:t>
            </a:r>
            <a:r>
              <a:rPr lang="en-US" sz="2000" b="1" dirty="0"/>
              <a:t>K</a:t>
            </a:r>
            <a:r>
              <a:rPr lang="en-US" sz="2000" b="1" baseline="30000" dirty="0"/>
              <a:t>+</a:t>
            </a:r>
            <a:r>
              <a:rPr lang="en-US" sz="2000" b="1" dirty="0"/>
              <a:t> , Cl</a:t>
            </a:r>
            <a:r>
              <a:rPr lang="en-US" sz="2000" b="1" baseline="30000" dirty="0"/>
              <a:t>-</a:t>
            </a:r>
            <a:r>
              <a:rPr lang="en-US" sz="2000" b="1" dirty="0"/>
              <a:t> , Na</a:t>
            </a:r>
            <a:r>
              <a:rPr lang="en-US" sz="2000" b="1" baseline="30000" dirty="0"/>
              <a:t>+</a:t>
            </a:r>
            <a:r>
              <a:rPr lang="en-US" sz="2000" b="1" dirty="0"/>
              <a:t> , Ca</a:t>
            </a:r>
            <a:r>
              <a:rPr lang="en-US" sz="2000" b="1" baseline="30000" dirty="0"/>
              <a:t>2+</a:t>
            </a:r>
            <a:r>
              <a:rPr lang="en-US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dirty="0"/>
              <a:t>If cell membrane were permeable to Na it would flow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Due to concentration gradient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Because of the attraction of the negative membrane to the positive 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Influx of Na only stops  if the voltage across the membrane is +55mV, the reversal potential of Na</a:t>
            </a:r>
          </a:p>
          <a:p>
            <a:endParaRPr lang="en-US" sz="2000" dirty="0"/>
          </a:p>
          <a:p>
            <a:r>
              <a:rPr lang="en-US" sz="2000" dirty="0"/>
              <a:t>Nernst equation (z is the </a:t>
            </a:r>
            <a:r>
              <a:rPr lang="en-US" sz="2000" dirty="0" err="1"/>
              <a:t>valency</a:t>
            </a:r>
            <a:r>
              <a:rPr lang="en-US" sz="2000" dirty="0"/>
              <a:t> of the ion):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451" y="4148731"/>
            <a:ext cx="4106522" cy="885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768" y="5034087"/>
            <a:ext cx="8470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 rest the Na channels are largely closed and only very little Na can flow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K and Cl channels are somewhat open yielding a rest potential of -70mV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net current flow; concentration gradient of ions is actively maintained with ion-pumps and exchangers (these proteins move ions across the membrane at the expense of energy)</a:t>
            </a:r>
          </a:p>
        </p:txBody>
      </p:sp>
    </p:spTree>
    <p:extLst>
      <p:ext uri="{BB962C8B-B14F-4D97-AF65-F5344CB8AC3E}">
        <p14:creationId xmlns:p14="http://schemas.microsoft.com/office/powerpoint/2010/main" val="32432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56" y="507807"/>
            <a:ext cx="5149262" cy="6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0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36" y="914399"/>
            <a:ext cx="871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Model </a:t>
            </a:r>
            <a:r>
              <a:rPr lang="en-US" sz="2000" i="1" dirty="0"/>
              <a:t>passive</a:t>
            </a:r>
            <a:r>
              <a:rPr lang="en-US" sz="2000" dirty="0"/>
              <a:t> neuron model (at resting voltage) using resistors and capacitors of a single compartment cell: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7829"/>
            <a:ext cx="5824666" cy="3191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684" y="4364949"/>
            <a:ext cx="7964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Injected current is </a:t>
            </a:r>
            <a:r>
              <a:rPr lang="en-US" sz="2000" dirty="0" err="1"/>
              <a:t>I</a:t>
            </a:r>
            <a:r>
              <a:rPr lang="en-US" sz="2000" baseline="-25000" dirty="0" err="1"/>
              <a:t>inj</a:t>
            </a:r>
            <a:r>
              <a:rPr lang="en-US" sz="2000" dirty="0"/>
              <a:t>, total capacitance is C, total membrane resistance is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 through resistor: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 flows until capacitor is charged up: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812" y="1677829"/>
            <a:ext cx="2986558" cy="2587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710" y="4774965"/>
            <a:ext cx="2990316" cy="581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359" y="5362239"/>
            <a:ext cx="1676400" cy="66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84" y="5748972"/>
            <a:ext cx="5242204" cy="1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8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3" y="774833"/>
            <a:ext cx="8927377" cy="1504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623" y="2711116"/>
            <a:ext cx="8799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 constant is independent of cell area: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Capacity is proportional to the membrane area A (the bigger the more charge it can store) </a:t>
            </a: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Resistance is inversely proportional to A: define resistivity </a:t>
            </a:r>
            <a:r>
              <a:rPr lang="en-US" sz="2000" dirty="0" err="1">
                <a:sym typeface="Wingdings" panose="05000000000000000000" pitchFamily="2" charset="2"/>
              </a:rPr>
              <a:t>r_m</a:t>
            </a:r>
            <a:r>
              <a:rPr lang="en-US" sz="2000" dirty="0">
                <a:sym typeface="Wingdings" panose="05000000000000000000" pitchFamily="2" charset="2"/>
              </a:rPr>
              <a:t>=</a:t>
            </a:r>
            <a:r>
              <a:rPr lang="en-US" sz="2000" dirty="0" err="1">
                <a:sym typeface="Wingdings" panose="05000000000000000000" pitchFamily="2" charset="2"/>
              </a:rPr>
              <a:t>AR_m</a:t>
            </a:r>
            <a:r>
              <a:rPr lang="en-US" sz="2000" dirty="0">
                <a:sym typeface="Wingdings" panose="05000000000000000000" pitchFamily="2" charset="2"/>
              </a:rPr>
              <a:t>, conductance g=1/R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Model is correct for small perturbations around the resting potential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060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27" y="272716"/>
            <a:ext cx="8646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realistic is a </a:t>
            </a:r>
            <a:r>
              <a:rPr lang="en-US" sz="2000" i="1" dirty="0"/>
              <a:t>cable model </a:t>
            </a:r>
            <a:r>
              <a:rPr lang="en-US" sz="2000" dirty="0"/>
              <a:t>where many cylindrical compartments are coupled to each other with resistors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Resistance between cables is called axial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Diameter of the cylinder is d, length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Resistance between compartments is 4r</a:t>
            </a:r>
            <a:r>
              <a:rPr lang="en-US" sz="2000" baseline="-25000" dirty="0"/>
              <a:t>i</a:t>
            </a:r>
            <a:r>
              <a:rPr lang="en-US" sz="2000" dirty="0"/>
              <a:t>*h/(pi*d</a:t>
            </a:r>
            <a:r>
              <a:rPr lang="en-US" sz="2000" baseline="30000" dirty="0"/>
              <a:t>2</a:t>
            </a:r>
            <a:r>
              <a:rPr lang="en-US" sz="2000" dirty="0"/>
              <a:t>), where </a:t>
            </a:r>
            <a:r>
              <a:rPr lang="en-US" sz="2000" dirty="0" err="1"/>
              <a:t>r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is the intracellular resistivity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Surface area cylinder compartment is pi*h*d </a:t>
            </a:r>
            <a:r>
              <a:rPr lang="en-US" sz="2000" dirty="0">
                <a:sym typeface="Wingdings" panose="05000000000000000000" pitchFamily="2" charset="2"/>
              </a:rPr>
              <a:t> membrane resistance </a:t>
            </a:r>
            <a:r>
              <a:rPr lang="en-US" sz="2000" dirty="0" err="1">
                <a:sym typeface="Wingdings" panose="05000000000000000000" pitchFamily="2" charset="2"/>
              </a:rPr>
              <a:t>r</a:t>
            </a:r>
            <a:r>
              <a:rPr lang="en-US" sz="2000" baseline="-25000" dirty="0" err="1">
                <a:sym typeface="Wingdings" panose="05000000000000000000" pitchFamily="2" charset="2"/>
              </a:rPr>
              <a:t>m</a:t>
            </a:r>
            <a:r>
              <a:rPr lang="en-US" sz="2000" dirty="0">
                <a:sym typeface="Wingdings" panose="05000000000000000000" pitchFamily="2" charset="2"/>
              </a:rPr>
              <a:t>/(pi*h*d) and cylinder capacitance c</a:t>
            </a:r>
            <a:r>
              <a:rPr lang="en-US" sz="2000" baseline="-25000" dirty="0">
                <a:sym typeface="Wingdings" panose="05000000000000000000" pitchFamily="2" charset="2"/>
              </a:rPr>
              <a:t>m</a:t>
            </a:r>
            <a:r>
              <a:rPr lang="en-US" sz="2000" dirty="0">
                <a:sym typeface="Wingdings" panose="05000000000000000000" pitchFamily="2" charset="2"/>
              </a:rPr>
              <a:t>*pi*h*d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00" y="2827261"/>
            <a:ext cx="7848147" cy="2768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0" y="5791787"/>
            <a:ext cx="8032116" cy="6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7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57" y="529728"/>
            <a:ext cx="7704053" cy="1106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49" y="1823420"/>
            <a:ext cx="8282626" cy="474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49" y="2485526"/>
            <a:ext cx="8282626" cy="148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320" y="4274004"/>
            <a:ext cx="4346592" cy="731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48" y="5119633"/>
            <a:ext cx="8282627" cy="11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34945</TotalTime>
  <Words>777</Words>
  <Application>Microsoft Office PowerPoint</Application>
  <PresentationFormat>On-screen Show (4:3)</PresentationFormat>
  <Paragraphs>70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Neural Computation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martenvdijk</dc:creator>
  <cp:lastModifiedBy>admin</cp:lastModifiedBy>
  <cp:revision>399</cp:revision>
  <dcterms:created xsi:type="dcterms:W3CDTF">2015-01-26T01:40:28Z</dcterms:created>
  <dcterms:modified xsi:type="dcterms:W3CDTF">2016-07-04T23:13:03Z</dcterms:modified>
</cp:coreProperties>
</file>