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433" r:id="rId3"/>
    <p:sldId id="384" r:id="rId4"/>
    <p:sldId id="412" r:id="rId5"/>
    <p:sldId id="413" r:id="rId6"/>
    <p:sldId id="414" r:id="rId7"/>
    <p:sldId id="415" r:id="rId8"/>
    <p:sldId id="416" r:id="rId9"/>
    <p:sldId id="417" r:id="rId10"/>
    <p:sldId id="418" r:id="rId11"/>
    <p:sldId id="419" r:id="rId12"/>
    <p:sldId id="420" r:id="rId13"/>
    <p:sldId id="421" r:id="rId14"/>
    <p:sldId id="425" r:id="rId15"/>
    <p:sldId id="423" r:id="rId16"/>
    <p:sldId id="422" r:id="rId17"/>
    <p:sldId id="424" r:id="rId18"/>
    <p:sldId id="426" r:id="rId19"/>
    <p:sldId id="427" r:id="rId20"/>
    <p:sldId id="428" r:id="rId21"/>
    <p:sldId id="429" r:id="rId22"/>
    <p:sldId id="430" r:id="rId23"/>
    <p:sldId id="431" r:id="rId24"/>
    <p:sldId id="43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74559" autoAdjust="0"/>
  </p:normalViewPr>
  <p:slideViewPr>
    <p:cSldViewPr snapToGrid="0">
      <p:cViewPr varScale="1">
        <p:scale>
          <a:sx n="66" d="100"/>
          <a:sy n="66" d="100"/>
        </p:scale>
        <p:origin x="1310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6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BDDE4-1DD6-44B2-873D-27A195CF9248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AE084-E905-49C1-9641-9657DFF75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45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5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96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14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60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86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96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99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4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82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3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Neural Computation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7315200" cy="1655762"/>
          </a:xfrm>
        </p:spPr>
        <p:txBody>
          <a:bodyPr/>
          <a:lstStyle/>
          <a:p>
            <a:r>
              <a:rPr lang="en-US" dirty="0"/>
              <a:t>Neuro Fuzzy Networks</a:t>
            </a:r>
          </a:p>
        </p:txBody>
      </p:sp>
    </p:spTree>
    <p:extLst>
      <p:ext uri="{BB962C8B-B14F-4D97-AF65-F5344CB8AC3E}">
        <p14:creationId xmlns:p14="http://schemas.microsoft.com/office/powerpoint/2010/main" val="3058259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7287" t="26888" r="9531" b="12506"/>
          <a:stretch/>
        </p:blipFill>
        <p:spPr>
          <a:xfrm>
            <a:off x="350981" y="932871"/>
            <a:ext cx="4878644" cy="38515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8604" t="38608" r="19741" b="24130"/>
          <a:stretch/>
        </p:blipFill>
        <p:spPr>
          <a:xfrm>
            <a:off x="5551053" y="1406251"/>
            <a:ext cx="3230919" cy="312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12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868" t="29872" r="5991" b="29098"/>
          <a:stretch/>
        </p:blipFill>
        <p:spPr>
          <a:xfrm>
            <a:off x="655782" y="942108"/>
            <a:ext cx="8017949" cy="392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87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7056" t="38724" r="6381" b="33764"/>
          <a:stretch/>
        </p:blipFill>
        <p:spPr>
          <a:xfrm>
            <a:off x="415636" y="544945"/>
            <a:ext cx="8392619" cy="2789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5426" t="15021" r="9877" b="18537"/>
          <a:stretch/>
        </p:blipFill>
        <p:spPr>
          <a:xfrm>
            <a:off x="2373743" y="3334327"/>
            <a:ext cx="4137893" cy="34599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5709" y="4451927"/>
            <a:ext cx="227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 of Squared Errors</a:t>
            </a:r>
          </a:p>
        </p:txBody>
      </p:sp>
    </p:spTree>
    <p:extLst>
      <p:ext uri="{BB962C8B-B14F-4D97-AF65-F5344CB8AC3E}">
        <p14:creationId xmlns:p14="http://schemas.microsoft.com/office/powerpoint/2010/main" val="2320093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938" t="21983" r="5081" b="6637"/>
          <a:stretch/>
        </p:blipFill>
        <p:spPr>
          <a:xfrm>
            <a:off x="1736437" y="1357745"/>
            <a:ext cx="6004220" cy="5024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1715" t="73906" r="6467" b="9484"/>
          <a:stretch/>
        </p:blipFill>
        <p:spPr>
          <a:xfrm>
            <a:off x="2466108" y="83127"/>
            <a:ext cx="4340589" cy="127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86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919" t="19127" r="15241" b="21064"/>
          <a:stretch/>
        </p:blipFill>
        <p:spPr>
          <a:xfrm>
            <a:off x="1939636" y="406398"/>
            <a:ext cx="5486400" cy="618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19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574" t="13910" r="14870" b="6628"/>
          <a:stretch/>
        </p:blipFill>
        <p:spPr>
          <a:xfrm>
            <a:off x="544946" y="415636"/>
            <a:ext cx="4221018" cy="6174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4545" t="16697" r="15151" b="39307"/>
          <a:stretch/>
        </p:blipFill>
        <p:spPr>
          <a:xfrm>
            <a:off x="4608945" y="1865745"/>
            <a:ext cx="4241187" cy="346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07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046" t="56138" r="5722" b="9743"/>
          <a:stretch/>
        </p:blipFill>
        <p:spPr>
          <a:xfrm>
            <a:off x="350981" y="489526"/>
            <a:ext cx="8426105" cy="3352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4569" t="67251" r="15380" b="28569"/>
          <a:stretch/>
        </p:blipFill>
        <p:spPr>
          <a:xfrm>
            <a:off x="350981" y="3581399"/>
            <a:ext cx="8528968" cy="66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04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569" t="69637" r="15380" b="23514"/>
          <a:stretch/>
        </p:blipFill>
        <p:spPr>
          <a:xfrm>
            <a:off x="332510" y="473341"/>
            <a:ext cx="8146234" cy="1044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4894" t="14097" r="18085" b="49516"/>
          <a:stretch/>
        </p:blipFill>
        <p:spPr>
          <a:xfrm>
            <a:off x="840511" y="1745672"/>
            <a:ext cx="6620868" cy="501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85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894" t="53417" r="18085" b="14075"/>
          <a:stretch/>
        </p:blipFill>
        <p:spPr>
          <a:xfrm>
            <a:off x="1071418" y="3430785"/>
            <a:ext cx="4876799" cy="3300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4569" t="74814" r="15380" b="5967"/>
          <a:stretch/>
        </p:blipFill>
        <p:spPr>
          <a:xfrm>
            <a:off x="748145" y="269757"/>
            <a:ext cx="8146234" cy="29306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7979" y="4221017"/>
            <a:ext cx="294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 gain = change in output divided by change in input</a:t>
            </a:r>
          </a:p>
        </p:txBody>
      </p:sp>
    </p:spTree>
    <p:extLst>
      <p:ext uri="{BB962C8B-B14F-4D97-AF65-F5344CB8AC3E}">
        <p14:creationId xmlns:p14="http://schemas.microsoft.com/office/powerpoint/2010/main" val="1615706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282" t="16368" r="15687" b="24436"/>
          <a:stretch/>
        </p:blipFill>
        <p:spPr>
          <a:xfrm>
            <a:off x="1819564" y="360218"/>
            <a:ext cx="5357090" cy="614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96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8275"/>
            <a:ext cx="7886700" cy="1325563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/>
              <a:t>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Material in this lecture comes from, “Handbook of Natural Computing,” Editors </a:t>
            </a:r>
            <a:r>
              <a:rPr lang="en-US" dirty="0" err="1"/>
              <a:t>Grzegorz</a:t>
            </a:r>
            <a:r>
              <a:rPr lang="en-US" dirty="0"/>
              <a:t> Rosenberg, Thomas Back and </a:t>
            </a:r>
            <a:r>
              <a:rPr lang="en-US" dirty="0" err="1"/>
              <a:t>Joost</a:t>
            </a:r>
            <a:r>
              <a:rPr lang="en-US" dirty="0"/>
              <a:t> N. </a:t>
            </a:r>
            <a:r>
              <a:rPr lang="en-US" dirty="0" err="1"/>
              <a:t>Kok</a:t>
            </a:r>
            <a:r>
              <a:rPr lang="en-US" dirty="0"/>
              <a:t>, Springer 2014. </a:t>
            </a:r>
          </a:p>
        </p:txBody>
      </p:sp>
    </p:spTree>
    <p:extLst>
      <p:ext uri="{BB962C8B-B14F-4D97-AF65-F5344CB8AC3E}">
        <p14:creationId xmlns:p14="http://schemas.microsoft.com/office/powerpoint/2010/main" val="170116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247" t="79772" r="17286" b="10375"/>
          <a:stretch/>
        </p:blipFill>
        <p:spPr>
          <a:xfrm>
            <a:off x="714016" y="1272618"/>
            <a:ext cx="8233979" cy="1654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7439" t="20078" r="17081" b="57190"/>
          <a:stretch/>
        </p:blipFill>
        <p:spPr>
          <a:xfrm>
            <a:off x="526472" y="2828041"/>
            <a:ext cx="8190364" cy="3787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69839" y="4721591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1654" y="5822147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1645" y="264941"/>
            <a:ext cx="7117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All the local linear models, in the form of Eq. 27, and final non-linear global model have been learned: How can we base a control strategy on the non-linear model?</a:t>
            </a:r>
          </a:p>
        </p:txBody>
      </p:sp>
    </p:spTree>
    <p:extLst>
      <p:ext uri="{BB962C8B-B14F-4D97-AF65-F5344CB8AC3E}">
        <p14:creationId xmlns:p14="http://schemas.microsoft.com/office/powerpoint/2010/main" val="3819309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776" t="43389" r="16980" b="9124"/>
          <a:stretch/>
        </p:blipFill>
        <p:spPr>
          <a:xfrm>
            <a:off x="1514764" y="212436"/>
            <a:ext cx="6123709" cy="6479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2109" y="3556001"/>
            <a:ext cx="2770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What we want is w, how do we adjust the inputs to achieve w?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477164" y="4414982"/>
            <a:ext cx="942109" cy="572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70224" y="2828041"/>
                <a:ext cx="2489079" cy="396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24" y="2828041"/>
                <a:ext cx="2489079" cy="396583"/>
              </a:xfrm>
              <a:prstGeom prst="rect">
                <a:avLst/>
              </a:prstGeom>
              <a:blipFill rotWithShape="0">
                <a:blip r:embed="rId3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2759303" y="3026333"/>
            <a:ext cx="775749" cy="244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774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209" t="20996" r="17417" b="71993"/>
          <a:stretch/>
        </p:blipFill>
        <p:spPr>
          <a:xfrm>
            <a:off x="517237" y="461818"/>
            <a:ext cx="8250706" cy="1282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238" y="2179782"/>
            <a:ext cx="8250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learned recurrent </a:t>
            </a:r>
            <a:r>
              <a:rPr lang="en-US" dirty="0" err="1"/>
              <a:t>neurofuzzy</a:t>
            </a:r>
            <a:r>
              <a:rPr lang="en-US" dirty="0"/>
              <a:t> network can be transformed into the following linear incremental models: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7277" t="36040" r="17505" b="49159"/>
          <a:stretch/>
        </p:blipFill>
        <p:spPr>
          <a:xfrm>
            <a:off x="517237" y="2780145"/>
            <a:ext cx="8253150" cy="2724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3682" y="5782070"/>
            <a:ext cx="5744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Now use the above theory leading to Eq. 41 to create Generalized Predictive Models (GPCs)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371273" y="5190836"/>
            <a:ext cx="683491" cy="554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049818" y="461818"/>
            <a:ext cx="1071418" cy="655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21236" y="25995"/>
            <a:ext cx="2090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 added constants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 no static offsets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836709" y="320511"/>
            <a:ext cx="518475" cy="697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355184" y="124652"/>
            <a:ext cx="2052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Control horizon of 1</a:t>
            </a:r>
          </a:p>
        </p:txBody>
      </p:sp>
    </p:spTree>
    <p:extLst>
      <p:ext uri="{BB962C8B-B14F-4D97-AF65-F5344CB8AC3E}">
        <p14:creationId xmlns:p14="http://schemas.microsoft.com/office/powerpoint/2010/main" val="1039304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1964" y="498764"/>
            <a:ext cx="3921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Generalized Predictive Controller (GPC):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4670" t="42308" r="14945" b="30769"/>
          <a:stretch/>
        </p:blipFill>
        <p:spPr>
          <a:xfrm>
            <a:off x="701964" y="960582"/>
            <a:ext cx="6749934" cy="562494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4017818" y="1533236"/>
            <a:ext cx="1006764" cy="748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4027055" y="3048000"/>
            <a:ext cx="1902690" cy="286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24582" y="868096"/>
            <a:ext cx="2763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resulting GPC based on the recurrent </a:t>
            </a:r>
            <a:r>
              <a:rPr lang="en-US" dirty="0" err="1"/>
              <a:t>neurofuzzy</a:t>
            </a:r>
            <a:r>
              <a:rPr lang="en-US" dirty="0"/>
              <a:t> network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42581" y="2960016"/>
            <a:ext cx="28751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GPC based on a linear GPC controller based on the same training and test data, same control and prediction horizons</a:t>
            </a:r>
          </a:p>
        </p:txBody>
      </p:sp>
    </p:spTree>
    <p:extLst>
      <p:ext uri="{BB962C8B-B14F-4D97-AF65-F5344CB8AC3E}">
        <p14:creationId xmlns:p14="http://schemas.microsoft.com/office/powerpoint/2010/main" val="2016584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6785" t="40370" r="12025" b="31111"/>
          <a:stretch/>
        </p:blipFill>
        <p:spPr>
          <a:xfrm>
            <a:off x="1403926" y="1468581"/>
            <a:ext cx="6280493" cy="5144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701964"/>
            <a:ext cx="656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well do the controllers compensate for disturbances in e.g. C2?</a:t>
            </a:r>
          </a:p>
        </p:txBody>
      </p:sp>
    </p:spTree>
    <p:extLst>
      <p:ext uri="{BB962C8B-B14F-4D97-AF65-F5344CB8AC3E}">
        <p14:creationId xmlns:p14="http://schemas.microsoft.com/office/powerpoint/2010/main" val="177082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675" y="0"/>
            <a:ext cx="816697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ym typeface="Wingdings" panose="05000000000000000000" pitchFamily="2" charset="2"/>
              </a:rPr>
              <a:t>Neurofuzzy</a:t>
            </a:r>
            <a:r>
              <a:rPr lang="en-US" sz="2000" dirty="0">
                <a:sym typeface="Wingdings" panose="05000000000000000000" pitchFamily="2" charset="2"/>
              </a:rPr>
              <a:t> Networks for nonlinear process modeling and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Local linear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Combined using a center of gravity (COG) </a:t>
            </a:r>
            <a:r>
              <a:rPr lang="en-US" sz="2000" dirty="0" err="1">
                <a:sym typeface="Wingdings" panose="05000000000000000000" pitchFamily="2" charset="2"/>
              </a:rPr>
              <a:t>defuzzification</a:t>
            </a:r>
            <a:endParaRPr lang="en-US" sz="2000" dirty="0">
              <a:sym typeface="Wingdings" panose="05000000000000000000" pitchFamily="2" charset="2"/>
            </a:endParaRPr>
          </a:p>
          <a:p>
            <a:endParaRPr lang="en-US" sz="2000" dirty="0">
              <a:sym typeface="Wingdings" panose="05000000000000000000" pitchFamily="2" charset="2"/>
            </a:endParaRPr>
          </a:p>
          <a:p>
            <a:r>
              <a:rPr lang="en-US" sz="2000" dirty="0">
                <a:sym typeface="Wingdings" panose="05000000000000000000" pitchFamily="2" charset="2"/>
              </a:rPr>
              <a:t>Insights about process characteristics at different operation regions is easily obtained from the </a:t>
            </a:r>
            <a:r>
              <a:rPr lang="en-US" sz="2000" dirty="0" err="1">
                <a:sym typeface="Wingdings" panose="05000000000000000000" pitchFamily="2" charset="2"/>
              </a:rPr>
              <a:t>neurofuzzy</a:t>
            </a:r>
            <a:r>
              <a:rPr lang="en-US" sz="2000" dirty="0">
                <a:sym typeface="Wingdings" panose="05000000000000000000" pitchFamily="2" charset="2"/>
              </a:rPr>
              <a:t> network parameters</a:t>
            </a:r>
          </a:p>
          <a:p>
            <a:endParaRPr lang="en-US" sz="2000" dirty="0">
              <a:sym typeface="Wingdings" panose="05000000000000000000" pitchFamily="2" charset="2"/>
            </a:endParaRPr>
          </a:p>
          <a:p>
            <a:r>
              <a:rPr lang="en-US" sz="2000" dirty="0">
                <a:sym typeface="Wingdings" panose="05000000000000000000" pitchFamily="2" charset="2"/>
              </a:rPr>
              <a:t>Recurrent </a:t>
            </a:r>
            <a:r>
              <a:rPr lang="en-US" sz="2000" dirty="0" err="1">
                <a:sym typeface="Wingdings" panose="05000000000000000000" pitchFamily="2" charset="2"/>
              </a:rPr>
              <a:t>neurofuzzy</a:t>
            </a:r>
            <a:r>
              <a:rPr lang="en-US" sz="2000" dirty="0">
                <a:sym typeface="Wingdings" panose="05000000000000000000" pitchFamily="2" charset="2"/>
              </a:rPr>
              <a:t> network for accurate long-range predictions</a:t>
            </a:r>
          </a:p>
          <a:p>
            <a:endParaRPr lang="en-US" sz="2000" dirty="0">
              <a:sym typeface="Wingdings" panose="05000000000000000000" pitchFamily="2" charset="2"/>
            </a:endParaRPr>
          </a:p>
          <a:p>
            <a:r>
              <a:rPr lang="en-US" sz="2000" dirty="0">
                <a:sym typeface="Wingdings" panose="05000000000000000000" pitchFamily="2" charset="2"/>
              </a:rPr>
              <a:t>Process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First principles: reliable, time consuming to develop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Empirical: based on process operational data, use neural networks for good function approximation capability, result is a black box model (difficult to interpret and lack robustness when applied to unseen data)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Use both process knowledge and process operational data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Opens up the black box model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decompose the process operation into a number of local operating regions, within each region a reduced order linear model approximates the local behavior of the process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Fuzzy sets  define operating regions (since the boundary of an operating region is vague in nature and there is overlapping among different regions</a:t>
            </a:r>
          </a:p>
        </p:txBody>
      </p:sp>
    </p:spTree>
    <p:extLst>
      <p:ext uri="{BB962C8B-B14F-4D97-AF65-F5344CB8AC3E}">
        <p14:creationId xmlns:p14="http://schemas.microsoft.com/office/powerpoint/2010/main" val="252935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716" y="272715"/>
            <a:ext cx="87269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Takagi and </a:t>
            </a:r>
            <a:r>
              <a:rPr lang="en-US" sz="2000" dirty="0" err="1"/>
              <a:t>Sugeno</a:t>
            </a:r>
            <a:r>
              <a:rPr lang="en-US" sz="2000" dirty="0"/>
              <a:t> (1985):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Each model input is assigned several fuzzy 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Logical combinations of the fuzzy inputs partitions the model input space into several fuzzy regions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 local linear model is used within each region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Global model output is an interpolation of local model outputs (= center of gravity </a:t>
            </a:r>
            <a:r>
              <a:rPr lang="en-US" sz="2000" dirty="0" err="1"/>
              <a:t>defuzzification</a:t>
            </a:r>
            <a:r>
              <a:rPr lang="en-US" sz="2000" dirty="0"/>
              <a:t> (COG))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Each local region uses  a reduced order linear model to present process behavior: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72716" y="3306618"/>
            <a:ext cx="8571784" cy="3149952"/>
            <a:chOff x="272716" y="3306618"/>
            <a:chExt cx="8571784" cy="314995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50196" t="72698" r="7632" b="11589"/>
            <a:stretch/>
          </p:blipFill>
          <p:spPr>
            <a:xfrm>
              <a:off x="272716" y="3306618"/>
              <a:ext cx="8505625" cy="178261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45721" t="32062" r="6805" b="54919"/>
            <a:stretch/>
          </p:blipFill>
          <p:spPr>
            <a:xfrm>
              <a:off x="272716" y="5089235"/>
              <a:ext cx="8505625" cy="131204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757826" y="3388749"/>
              <a:ext cx="1648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Reduced model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0290" y="5033940"/>
              <a:ext cx="17935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 = process input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0290" y="5446072"/>
              <a:ext cx="1917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 = process output</a:t>
              </a:r>
            </a:p>
          </p:txBody>
        </p:sp>
        <p:cxnSp>
          <p:nvCxnSpPr>
            <p:cNvPr id="9" name="Straight Arrow Connector 8"/>
            <p:cNvCxnSpPr>
              <a:stCxn id="5" idx="2"/>
            </p:cNvCxnSpPr>
            <p:nvPr/>
          </p:nvCxnSpPr>
          <p:spPr>
            <a:xfrm>
              <a:off x="7582315" y="3758081"/>
              <a:ext cx="824489" cy="4326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90355" y="6087238"/>
              <a:ext cx="6042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COG</a:t>
              </a:r>
            </a:p>
          </p:txBody>
        </p:sp>
        <p:cxnSp>
          <p:nvCxnSpPr>
            <p:cNvPr id="13" name="Straight Arrow Connector 12"/>
            <p:cNvCxnSpPr>
              <a:stCxn id="11" idx="0"/>
            </p:cNvCxnSpPr>
            <p:nvPr/>
          </p:nvCxnSpPr>
          <p:spPr>
            <a:xfrm flipV="1">
              <a:off x="7692457" y="5815404"/>
              <a:ext cx="714347" cy="2718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636168" y="4739430"/>
              <a:ext cx="4208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Membership functions of process variables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4812145" y="5033940"/>
              <a:ext cx="258619" cy="2954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68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2873" y="895927"/>
            <a:ext cx="78261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Example: two process variables x1 and x2 and each has been assigned fuzzy sets low, medium, high defined by membership functions </a:t>
            </a:r>
            <a:r>
              <a:rPr lang="en-US" dirty="0" err="1"/>
              <a:t>mu_h</a:t>
            </a:r>
            <a:r>
              <a:rPr lang="en-US" dirty="0"/>
              <a:t>, </a:t>
            </a:r>
            <a:r>
              <a:rPr lang="en-US" dirty="0" err="1"/>
              <a:t>mu_m</a:t>
            </a:r>
            <a:r>
              <a:rPr lang="en-US" dirty="0"/>
              <a:t>, </a:t>
            </a:r>
            <a:r>
              <a:rPr lang="en-US" dirty="0" err="1"/>
              <a:t>mu_l</a:t>
            </a:r>
            <a:endParaRPr lang="en-US" dirty="0"/>
          </a:p>
          <a:p>
            <a:endParaRPr lang="en-US" dirty="0"/>
          </a:p>
          <a:p>
            <a:r>
              <a:rPr lang="en-US" dirty="0"/>
              <a:t>Process region </a:t>
            </a:r>
            <a:r>
              <a:rPr lang="en-US" dirty="0" err="1"/>
              <a:t>i</a:t>
            </a:r>
            <a:r>
              <a:rPr lang="en-US" dirty="0"/>
              <a:t> is defined as (x1 high) AND (x2 medium)</a:t>
            </a:r>
          </a:p>
          <a:p>
            <a:endParaRPr lang="en-US" dirty="0"/>
          </a:p>
          <a:p>
            <a:r>
              <a:rPr lang="en-US" dirty="0"/>
              <a:t>Membership function of region 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Min(</a:t>
            </a:r>
            <a:r>
              <a:rPr lang="en-US" dirty="0" err="1"/>
              <a:t>mu_h</a:t>
            </a:r>
            <a:r>
              <a:rPr lang="en-US" dirty="0"/>
              <a:t>(x1), </a:t>
            </a:r>
            <a:r>
              <a:rPr lang="en-US" dirty="0" err="1"/>
              <a:t>mu_m</a:t>
            </a:r>
            <a:r>
              <a:rPr lang="en-US" dirty="0"/>
              <a:t>(x2)) (can be used in gradient free training algorithms, e.g., genetic based)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mu_h</a:t>
            </a:r>
            <a:r>
              <a:rPr lang="en-US" dirty="0"/>
              <a:t>(x1)</a:t>
            </a:r>
            <a:r>
              <a:rPr lang="en-US" dirty="0" err="1"/>
              <a:t>mu_m</a:t>
            </a:r>
            <a:r>
              <a:rPr lang="en-US" dirty="0"/>
              <a:t>(x2) (allows calculation of model error gradients required in gradient-based network training)</a:t>
            </a:r>
          </a:p>
        </p:txBody>
      </p:sp>
    </p:spTree>
    <p:extLst>
      <p:ext uri="{BB962C8B-B14F-4D97-AF65-F5344CB8AC3E}">
        <p14:creationId xmlns:p14="http://schemas.microsoft.com/office/powerpoint/2010/main" val="572922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950" t="30715" r="11701" b="36726"/>
          <a:stretch/>
        </p:blipFill>
        <p:spPr>
          <a:xfrm>
            <a:off x="768931" y="840033"/>
            <a:ext cx="7427818" cy="374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53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713" t="15906" r="5559" b="6878"/>
          <a:stretch/>
        </p:blipFill>
        <p:spPr>
          <a:xfrm>
            <a:off x="1108363" y="341746"/>
            <a:ext cx="6797964" cy="618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97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5611" t="35774" r="15753" b="9456"/>
          <a:stretch/>
        </p:blipFill>
        <p:spPr>
          <a:xfrm>
            <a:off x="609600" y="387926"/>
            <a:ext cx="7102764" cy="566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94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871" t="21080" r="9948" b="13825"/>
          <a:stretch/>
        </p:blipFill>
        <p:spPr>
          <a:xfrm>
            <a:off x="1717962" y="507999"/>
            <a:ext cx="5707693" cy="48398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075" y="5190836"/>
            <a:ext cx="8595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no explicit process variables: the behavior of the process is indirectly determined by the predicted output together with the current inputs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output is fed back and together with the input it is </a:t>
            </a:r>
            <a:r>
              <a:rPr lang="en-US" dirty="0" err="1"/>
              <a:t>fuzzificated</a:t>
            </a:r>
            <a:r>
              <a:rPr lang="en-US" dirty="0"/>
              <a:t> and the rules define the corresponding operating regions (so, the input is used as input to the reduced linear models in the function layer and used to extract process behavior) </a:t>
            </a:r>
          </a:p>
        </p:txBody>
      </p:sp>
    </p:spTree>
    <p:extLst>
      <p:ext uri="{BB962C8B-B14F-4D97-AF65-F5344CB8AC3E}">
        <p14:creationId xmlns:p14="http://schemas.microsoft.com/office/powerpoint/2010/main" val="1151772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33907</TotalTime>
  <Words>594</Words>
  <Application>Microsoft Office PowerPoint</Application>
  <PresentationFormat>On-screen Show (4:3)</PresentationFormat>
  <Paragraphs>54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Wingdings</vt:lpstr>
      <vt:lpstr>Office Theme</vt:lpstr>
      <vt:lpstr>Neural Computation</vt:lpstr>
      <vt:lpstr>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martenvdijk</dc:creator>
  <cp:lastModifiedBy>admin</cp:lastModifiedBy>
  <cp:revision>325</cp:revision>
  <dcterms:created xsi:type="dcterms:W3CDTF">2015-01-26T01:40:28Z</dcterms:created>
  <dcterms:modified xsi:type="dcterms:W3CDTF">2016-07-04T23:10:08Z</dcterms:modified>
</cp:coreProperties>
</file>