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412" r:id="rId3"/>
    <p:sldId id="384" r:id="rId4"/>
    <p:sldId id="385" r:id="rId5"/>
    <p:sldId id="386" r:id="rId6"/>
    <p:sldId id="387" r:id="rId7"/>
    <p:sldId id="392" r:id="rId8"/>
    <p:sldId id="393" r:id="rId9"/>
    <p:sldId id="388" r:id="rId10"/>
    <p:sldId id="389" r:id="rId11"/>
    <p:sldId id="394" r:id="rId12"/>
    <p:sldId id="395" r:id="rId13"/>
    <p:sldId id="396" r:id="rId14"/>
    <p:sldId id="397" r:id="rId15"/>
    <p:sldId id="398" r:id="rId16"/>
    <p:sldId id="390" r:id="rId17"/>
    <p:sldId id="391" r:id="rId18"/>
    <p:sldId id="399" r:id="rId19"/>
    <p:sldId id="400" r:id="rId20"/>
    <p:sldId id="401" r:id="rId21"/>
    <p:sldId id="402" r:id="rId22"/>
    <p:sldId id="410" r:id="rId23"/>
    <p:sldId id="403" r:id="rId24"/>
    <p:sldId id="404" r:id="rId25"/>
    <p:sldId id="405" r:id="rId26"/>
    <p:sldId id="406" r:id="rId27"/>
    <p:sldId id="407" r:id="rId28"/>
    <p:sldId id="408" r:id="rId29"/>
    <p:sldId id="411" r:id="rId30"/>
    <p:sldId id="40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74559" autoAdjust="0"/>
  </p:normalViewPr>
  <p:slideViewPr>
    <p:cSldViewPr snapToGrid="0">
      <p:cViewPr varScale="1">
        <p:scale>
          <a:sx n="66" d="100"/>
          <a:sy n="66" d="100"/>
        </p:scale>
        <p:origin x="1310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BDDE4-1DD6-44B2-873D-27A195CF9248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AE084-E905-49C1-9641-9657DFF75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AB1DAA-D9A2-4E74-A1DD-475B4F072F0C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546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5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9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14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4F47-CAD7-4C9C-862E-ABC62AADA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39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6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586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96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9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8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227ED-98E1-446C-9861-755A7A5E9995}" type="datetimeFigureOut">
              <a:rPr lang="en-US" smtClean="0"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C83CD-E14F-40C0-9B27-B35262862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3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Neural Computation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315200" cy="1655762"/>
          </a:xfrm>
        </p:spPr>
        <p:txBody>
          <a:bodyPr/>
          <a:lstStyle/>
          <a:p>
            <a:r>
              <a:rPr lang="en-US" dirty="0"/>
              <a:t>Spiking Neuron Networks</a:t>
            </a:r>
          </a:p>
        </p:txBody>
      </p:sp>
    </p:spTree>
    <p:extLst>
      <p:ext uri="{BB962C8B-B14F-4D97-AF65-F5344CB8AC3E}">
        <p14:creationId xmlns:p14="http://schemas.microsoft.com/office/powerpoint/2010/main" val="305825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060" t="20245" r="30255" b="40985"/>
          <a:stretch/>
        </p:blipFill>
        <p:spPr>
          <a:xfrm>
            <a:off x="988290" y="655781"/>
            <a:ext cx="6950503" cy="56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39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673" y="267854"/>
            <a:ext cx="2979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Some neuron models: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582" t="13375" r="22231" b="9128"/>
          <a:stretch/>
        </p:blipFill>
        <p:spPr>
          <a:xfrm>
            <a:off x="1501908" y="682552"/>
            <a:ext cx="6118093" cy="617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35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675" t="41586" r="22501" b="39542"/>
          <a:stretch/>
        </p:blipFill>
        <p:spPr>
          <a:xfrm>
            <a:off x="498764" y="424873"/>
            <a:ext cx="8271793" cy="205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545" t="47936" r="22456" b="9959"/>
          <a:stretch/>
        </p:blipFill>
        <p:spPr>
          <a:xfrm>
            <a:off x="1000151" y="2604655"/>
            <a:ext cx="7269018" cy="400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6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670" t="44811" r="22599" b="38712"/>
          <a:stretch/>
        </p:blipFill>
        <p:spPr>
          <a:xfrm>
            <a:off x="508000" y="397163"/>
            <a:ext cx="7920472" cy="1717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764" y="2927927"/>
            <a:ext cx="8349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above models is able to accurately predict all 20 firing behaviors, just as the more complex HH model.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HH: 1200 floating point computations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Izhikevich</a:t>
            </a:r>
            <a:r>
              <a:rPr lang="en-US" dirty="0"/>
              <a:t>: 13 floating point computations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models lose out on predictability</a:t>
            </a:r>
          </a:p>
        </p:txBody>
      </p:sp>
    </p:spTree>
    <p:extLst>
      <p:ext uri="{BB962C8B-B14F-4D97-AF65-F5344CB8AC3E}">
        <p14:creationId xmlns:p14="http://schemas.microsoft.com/office/powerpoint/2010/main" val="1976412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858" t="20156" r="30760" b="13284"/>
          <a:stretch/>
        </p:blipFill>
        <p:spPr>
          <a:xfrm>
            <a:off x="2142836" y="193964"/>
            <a:ext cx="4498110" cy="63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46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567" t="73427" r="30441" b="7875"/>
          <a:stretch/>
        </p:blipFill>
        <p:spPr>
          <a:xfrm>
            <a:off x="517236" y="424873"/>
            <a:ext cx="8240009" cy="3334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505" t="20291" r="30288" b="74559"/>
          <a:stretch/>
        </p:blipFill>
        <p:spPr>
          <a:xfrm>
            <a:off x="452581" y="3833092"/>
            <a:ext cx="8304664" cy="918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3159" t="32002" r="30783" b="62631"/>
          <a:stretch/>
        </p:blipFill>
        <p:spPr>
          <a:xfrm>
            <a:off x="452581" y="4904509"/>
            <a:ext cx="8371002" cy="96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14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273" y="609600"/>
            <a:ext cx="8443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Supervised learning: teach network explicitly to perform task (e.g. gradient descent algorithm)</a:t>
            </a:r>
          </a:p>
          <a:p>
            <a:endParaRPr lang="en-US" sz="2400" dirty="0"/>
          </a:p>
          <a:p>
            <a:r>
              <a:rPr lang="en-US" sz="2400" dirty="0"/>
              <a:t>Unsupervised learning: learn interesting features “on its own”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460" t="53720" r="22466" b="30148"/>
          <a:stretch/>
        </p:blipFill>
        <p:spPr>
          <a:xfrm>
            <a:off x="323272" y="2503054"/>
            <a:ext cx="8461795" cy="178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88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507" t="76332" r="22389" b="6132"/>
          <a:stretch/>
        </p:blipFill>
        <p:spPr>
          <a:xfrm>
            <a:off x="480291" y="609600"/>
            <a:ext cx="8193409" cy="1874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055" t="25957" r="21895" b="57996"/>
          <a:stretch/>
        </p:blipFill>
        <p:spPr>
          <a:xfrm>
            <a:off x="480291" y="2484582"/>
            <a:ext cx="8193361" cy="1717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291" y="4359564"/>
            <a:ext cx="7474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Deep learning from 2006 onwards! Outperforms SVMs!!</a:t>
            </a:r>
          </a:p>
        </p:txBody>
      </p:sp>
    </p:spTree>
    <p:extLst>
      <p:ext uri="{BB962C8B-B14F-4D97-AF65-F5344CB8AC3E}">
        <p14:creationId xmlns:p14="http://schemas.microsoft.com/office/powerpoint/2010/main" val="3991200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433" t="20473" r="29817" b="19565"/>
          <a:stretch/>
        </p:blipFill>
        <p:spPr>
          <a:xfrm>
            <a:off x="1847272" y="267855"/>
            <a:ext cx="4987637" cy="628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8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069" t="20168" r="31133" b="58262"/>
          <a:stretch/>
        </p:blipFill>
        <p:spPr>
          <a:xfrm>
            <a:off x="683490" y="452582"/>
            <a:ext cx="7698281" cy="3620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5237" y="4830618"/>
            <a:ext cx="7869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Reservoir computing, SVM, other stuff presented in chapter seems to be overshadowed by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80719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8275"/>
            <a:ext cx="7886700" cy="132556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“Handbook of Natural Computing,” Editors </a:t>
            </a:r>
            <a:r>
              <a:rPr lang="en-US" dirty="0" err="1"/>
              <a:t>Grzegorz</a:t>
            </a:r>
            <a:r>
              <a:rPr lang="en-US" dirty="0"/>
              <a:t> Rosenberg, Thomas Back and </a:t>
            </a:r>
            <a:r>
              <a:rPr lang="en-US" dirty="0" err="1"/>
              <a:t>Joost</a:t>
            </a:r>
            <a:r>
              <a:rPr lang="en-US" dirty="0"/>
              <a:t> N. </a:t>
            </a:r>
            <a:r>
              <a:rPr lang="en-US" dirty="0" err="1"/>
              <a:t>Kok</a:t>
            </a:r>
            <a:r>
              <a:rPr lang="en-US" dirty="0"/>
              <a:t>, Springer 2014. </a:t>
            </a:r>
          </a:p>
          <a:p>
            <a:r>
              <a:rPr lang="en-US" dirty="0"/>
              <a:t>“Deep Learning Tutorial”, Yann </a:t>
            </a:r>
            <a:r>
              <a:rPr lang="en-US" dirty="0" err="1"/>
              <a:t>LeCun</a:t>
            </a:r>
            <a:r>
              <a:rPr lang="en-US" dirty="0"/>
              <a:t>, </a:t>
            </a:r>
            <a:r>
              <a:rPr lang="en-US" dirty="0" err="1"/>
              <a:t>Marc'Aurelio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r>
              <a:rPr lang="en-US" dirty="0"/>
              <a:t>, ICML Atlanta, 2013.</a:t>
            </a:r>
          </a:p>
        </p:txBody>
      </p:sp>
    </p:spTree>
    <p:extLst>
      <p:ext uri="{BB962C8B-B14F-4D97-AF65-F5344CB8AC3E}">
        <p14:creationId xmlns:p14="http://schemas.microsoft.com/office/powerpoint/2010/main" val="2091459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65" t="12927" r="23860" b="10637"/>
          <a:stretch/>
        </p:blipFill>
        <p:spPr>
          <a:xfrm>
            <a:off x="1293090" y="785091"/>
            <a:ext cx="6460013" cy="50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28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514" t="12719" r="19986" b="9891"/>
          <a:stretch/>
        </p:blipFill>
        <p:spPr>
          <a:xfrm>
            <a:off x="508000" y="369455"/>
            <a:ext cx="7712364" cy="57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5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Restricted Boltzmann Machines</a:t>
            </a:r>
            <a:br>
              <a:rPr lang="en-US" altLang="en-US"/>
            </a:br>
            <a:r>
              <a:rPr lang="en-US" altLang="en-US" sz="2400"/>
              <a:t>(Smolensky ,1986, called them “harmoniums”)</a:t>
            </a:r>
            <a:endParaRPr lang="en-US" altLang="en-US" sz="320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6156325" cy="5661025"/>
          </a:xfrm>
        </p:spPr>
        <p:txBody>
          <a:bodyPr/>
          <a:lstStyle/>
          <a:p>
            <a:pPr eaLnBrk="1" hangingPunct="1"/>
            <a:r>
              <a:rPr lang="en-US" altLang="en-US" sz="2400"/>
              <a:t>We restrict the connectivity to make learning easier.</a:t>
            </a:r>
          </a:p>
          <a:p>
            <a:pPr lvl="1" eaLnBrk="1" hangingPunct="1"/>
            <a:r>
              <a:rPr lang="en-US" altLang="en-US" sz="2400"/>
              <a:t>Only one layer of hidden units.</a:t>
            </a:r>
          </a:p>
          <a:p>
            <a:pPr lvl="2" eaLnBrk="1" hangingPunct="1"/>
            <a:r>
              <a:rPr lang="en-US" altLang="en-US" sz="2000"/>
              <a:t>We will deal with more layers later</a:t>
            </a:r>
          </a:p>
          <a:p>
            <a:pPr lvl="1" eaLnBrk="1" hangingPunct="1"/>
            <a:r>
              <a:rPr lang="en-US" altLang="en-US" sz="2400"/>
              <a:t>No connections between hidden units.</a:t>
            </a:r>
          </a:p>
          <a:p>
            <a:pPr eaLnBrk="1" hangingPunct="1"/>
            <a:r>
              <a:rPr lang="en-US" altLang="en-US" sz="2400"/>
              <a:t>In an RBM, the hidden units are conditionally independent given the visible states.  </a:t>
            </a:r>
          </a:p>
          <a:p>
            <a:pPr lvl="1" eaLnBrk="1" hangingPunct="1"/>
            <a:r>
              <a:rPr lang="en-US" altLang="en-US" sz="2400"/>
              <a:t>So we can quickly get an unbiased sample from the posterior distribution when given a data-vector.</a:t>
            </a:r>
          </a:p>
          <a:p>
            <a:pPr lvl="1" eaLnBrk="1" hangingPunct="1"/>
            <a:r>
              <a:rPr lang="en-US" altLang="en-US" sz="2400">
                <a:solidFill>
                  <a:srgbClr val="FF0000"/>
                </a:solidFill>
              </a:rPr>
              <a:t>This is a big advantage over directed belief nets</a:t>
            </a: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6911975" y="3427413"/>
            <a:ext cx="468313" cy="4683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99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3200"/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7775575" y="3427413"/>
            <a:ext cx="468313" cy="4683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99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3200"/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6370638" y="2166938"/>
            <a:ext cx="468312" cy="4683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99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3200"/>
          </a:p>
        </p:txBody>
      </p:sp>
      <p:cxnSp>
        <p:nvCxnSpPr>
          <p:cNvPr id="40967" name="AutoShape 7"/>
          <p:cNvCxnSpPr>
            <a:cxnSpLocks noChangeShapeType="1"/>
            <a:stCxn id="40966" idx="4"/>
            <a:endCxn id="40964" idx="1"/>
          </p:cNvCxnSpPr>
          <p:nvPr/>
        </p:nvCxnSpPr>
        <p:spPr bwMode="auto">
          <a:xfrm>
            <a:off x="6605588" y="2649538"/>
            <a:ext cx="374650" cy="831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68" name="AutoShape 8"/>
          <p:cNvCxnSpPr>
            <a:cxnSpLocks noChangeShapeType="1"/>
            <a:stCxn id="40966" idx="5"/>
            <a:endCxn id="40965" idx="1"/>
          </p:cNvCxnSpPr>
          <p:nvPr/>
        </p:nvCxnSpPr>
        <p:spPr bwMode="auto">
          <a:xfrm>
            <a:off x="6770688" y="2581275"/>
            <a:ext cx="1073150" cy="9001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9" name="Oval 9"/>
          <p:cNvSpPr>
            <a:spLocks noChangeArrowheads="1"/>
          </p:cNvSpPr>
          <p:nvPr/>
        </p:nvSpPr>
        <p:spPr bwMode="auto">
          <a:xfrm>
            <a:off x="7307263" y="2166938"/>
            <a:ext cx="468312" cy="4683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99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3200"/>
          </a:p>
        </p:txBody>
      </p:sp>
      <p:cxnSp>
        <p:nvCxnSpPr>
          <p:cNvPr id="40970" name="AutoShape 10"/>
          <p:cNvCxnSpPr>
            <a:cxnSpLocks noChangeShapeType="1"/>
            <a:stCxn id="40969" idx="3"/>
            <a:endCxn id="40964" idx="0"/>
          </p:cNvCxnSpPr>
          <p:nvPr/>
        </p:nvCxnSpPr>
        <p:spPr bwMode="auto">
          <a:xfrm flipH="1">
            <a:off x="7146925" y="2581275"/>
            <a:ext cx="228600" cy="831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1" name="AutoShape 11"/>
          <p:cNvCxnSpPr>
            <a:cxnSpLocks noChangeShapeType="1"/>
            <a:stCxn id="40969" idx="5"/>
            <a:endCxn id="40965" idx="0"/>
          </p:cNvCxnSpPr>
          <p:nvPr/>
        </p:nvCxnSpPr>
        <p:spPr bwMode="auto">
          <a:xfrm>
            <a:off x="7707313" y="2581275"/>
            <a:ext cx="303212" cy="831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2" name="Oval 12"/>
          <p:cNvSpPr>
            <a:spLocks noChangeArrowheads="1"/>
          </p:cNvSpPr>
          <p:nvPr/>
        </p:nvSpPr>
        <p:spPr bwMode="auto">
          <a:xfrm>
            <a:off x="8243888" y="2166938"/>
            <a:ext cx="468312" cy="468312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99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3200"/>
          </a:p>
        </p:txBody>
      </p:sp>
      <p:cxnSp>
        <p:nvCxnSpPr>
          <p:cNvPr id="40973" name="AutoShape 13"/>
          <p:cNvCxnSpPr>
            <a:cxnSpLocks noChangeShapeType="1"/>
            <a:stCxn id="40972" idx="3"/>
            <a:endCxn id="40964" idx="7"/>
          </p:cNvCxnSpPr>
          <p:nvPr/>
        </p:nvCxnSpPr>
        <p:spPr bwMode="auto">
          <a:xfrm flipH="1">
            <a:off x="7312025" y="2581275"/>
            <a:ext cx="1000125" cy="9001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974" name="AutoShape 14"/>
          <p:cNvCxnSpPr>
            <a:cxnSpLocks noChangeShapeType="1"/>
            <a:stCxn id="40972" idx="4"/>
            <a:endCxn id="40965" idx="7"/>
          </p:cNvCxnSpPr>
          <p:nvPr/>
        </p:nvCxnSpPr>
        <p:spPr bwMode="auto">
          <a:xfrm flipH="1">
            <a:off x="8175625" y="2649538"/>
            <a:ext cx="303213" cy="831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7019925" y="1592263"/>
            <a:ext cx="1008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99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hidden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7021513" y="3462338"/>
            <a:ext cx="358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99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i</a:t>
            </a: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7413625" y="2203450"/>
            <a:ext cx="433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99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j</a:t>
            </a:r>
          </a:p>
        </p:txBody>
      </p:sp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7091363" y="3967163"/>
            <a:ext cx="1008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99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rgbClr val="3333CC"/>
                </a:solidFill>
              </a:rPr>
              <a:t>visible</a:t>
            </a:r>
          </a:p>
        </p:txBody>
      </p:sp>
    </p:spTree>
    <p:extLst>
      <p:ext uri="{BB962C8B-B14F-4D97-AF65-F5344CB8AC3E}">
        <p14:creationId xmlns:p14="http://schemas.microsoft.com/office/powerpoint/2010/main" val="916459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769" t="13264" r="16683" b="9779"/>
          <a:stretch/>
        </p:blipFill>
        <p:spPr>
          <a:xfrm>
            <a:off x="544946" y="397164"/>
            <a:ext cx="8081818" cy="5505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7637" y="212498"/>
            <a:ext cx="2266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(Deep Belief Network)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5927" y="1995054"/>
            <a:ext cx="307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(Restricted </a:t>
            </a:r>
            <a:r>
              <a:rPr lang="en-US" dirty="0" err="1"/>
              <a:t>Boltzman</a:t>
            </a:r>
            <a:r>
              <a:rPr lang="en-US" dirty="0"/>
              <a:t> Machine)</a:t>
            </a:r>
          </a:p>
        </p:txBody>
      </p:sp>
    </p:spTree>
    <p:extLst>
      <p:ext uri="{BB962C8B-B14F-4D97-AF65-F5344CB8AC3E}">
        <p14:creationId xmlns:p14="http://schemas.microsoft.com/office/powerpoint/2010/main" val="485578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11" t="13885" r="16510" b="11971"/>
          <a:stretch/>
        </p:blipFill>
        <p:spPr>
          <a:xfrm>
            <a:off x="424873" y="360218"/>
            <a:ext cx="7730836" cy="519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1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814" t="13653" r="16664" b="10957"/>
          <a:stretch/>
        </p:blipFill>
        <p:spPr>
          <a:xfrm>
            <a:off x="517236" y="424871"/>
            <a:ext cx="7744983" cy="533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98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812" t="14259" r="16879" b="11959"/>
          <a:stretch/>
        </p:blipFill>
        <p:spPr>
          <a:xfrm>
            <a:off x="729673" y="572654"/>
            <a:ext cx="7841672" cy="530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99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601" t="13290" r="16626" b="18446"/>
          <a:stretch/>
        </p:blipFill>
        <p:spPr>
          <a:xfrm>
            <a:off x="563418" y="563418"/>
            <a:ext cx="826821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0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997" t="24314" r="19950" b="10083"/>
          <a:stretch/>
        </p:blipFill>
        <p:spPr>
          <a:xfrm>
            <a:off x="406400" y="443345"/>
            <a:ext cx="8354970" cy="531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66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218" y="923636"/>
            <a:ext cx="79525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Principles: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Neuron model: </a:t>
            </a:r>
            <a:r>
              <a:rPr lang="en-US" dirty="0" err="1"/>
              <a:t>sigmodial</a:t>
            </a:r>
            <a:r>
              <a:rPr lang="en-US" dirty="0"/>
              <a:t> seems good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Topology: a flat 2D layer with a small vertical (deep) third dimension (as in our brains)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Neurons should be capable of adjusting their weighing factors (a form of plasticity)</a:t>
            </a:r>
          </a:p>
        </p:txBody>
      </p:sp>
    </p:spTree>
    <p:extLst>
      <p:ext uri="{BB962C8B-B14F-4D97-AF65-F5344CB8AC3E}">
        <p14:creationId xmlns:p14="http://schemas.microsoft.com/office/powerpoint/2010/main" val="378633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675" y="237995"/>
            <a:ext cx="816697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Spiking  Neuron Networks (SNNs)</a:t>
            </a:r>
          </a:p>
          <a:p>
            <a:r>
              <a:rPr lang="en-US" sz="2400" b="1" dirty="0"/>
              <a:t>	=</a:t>
            </a:r>
          </a:p>
          <a:p>
            <a:r>
              <a:rPr lang="en-US" sz="2400" b="1" dirty="0"/>
              <a:t>Pulse-Coupled Neural Networks (PCNNs)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Inspired by natural computation in the brain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Accurate modeling of synaptic interactions between neurons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Taking into account the </a:t>
            </a:r>
            <a:r>
              <a:rPr lang="en-US" sz="2400" i="1" dirty="0"/>
              <a:t>time </a:t>
            </a:r>
            <a:r>
              <a:rPr lang="en-US" sz="2400" dirty="0"/>
              <a:t>of spike firing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i="1" dirty="0">
                <a:sym typeface="Wingdings" panose="05000000000000000000" pitchFamily="2" charset="2"/>
              </a:rPr>
              <a:t>Fast adaptation &amp; exponential capacity to memorize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400" i="1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How can we design efficient learning rules that take advantage of this computational model?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Can we already show in theory for simple neuron models whether SNNs can do more than classical computational models?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Do we need very accurate neuron models to improve learning?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What design principles (other than the neuron model) are crucial for efficient learning?</a:t>
            </a:r>
          </a:p>
        </p:txBody>
      </p:sp>
    </p:spTree>
    <p:extLst>
      <p:ext uri="{BB962C8B-B14F-4D97-AF65-F5344CB8AC3E}">
        <p14:creationId xmlns:p14="http://schemas.microsoft.com/office/powerpoint/2010/main" val="25293559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97" t="9664" r="16432" b="8697"/>
          <a:stretch/>
        </p:blipFill>
        <p:spPr>
          <a:xfrm>
            <a:off x="0" y="157017"/>
            <a:ext cx="9132560" cy="64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08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743" t="11098" r="8127" b="28646"/>
          <a:stretch/>
        </p:blipFill>
        <p:spPr>
          <a:xfrm>
            <a:off x="858032" y="113477"/>
            <a:ext cx="6087650" cy="4886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984" y="4873368"/>
            <a:ext cx="7139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Neocortex: Cortex means bark in Greek, it lies as a bark over the rest of the brain with a surface of 2000cm^2. At the back is the occipital area important for visual processing (the later takes up 40% of the brain) </a:t>
            </a:r>
            <a:r>
              <a:rPr lang="en-US" dirty="0">
                <a:sym typeface="Wingdings" panose="05000000000000000000" pitchFamily="2" charset="2"/>
              </a:rPr>
              <a:t> very high visual resolution (&amp; capability for associative and therefore creative thinking?). Frontal area important for short term working memory, and planning &amp; integration of thoughts.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54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658" y="951978"/>
            <a:ext cx="7731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Cerebellum: contains 50% of all neuron, involved in precise timing functions</a:t>
            </a:r>
          </a:p>
          <a:p>
            <a:endParaRPr lang="en-US" dirty="0"/>
          </a:p>
          <a:p>
            <a:r>
              <a:rPr lang="en-US" dirty="0"/>
              <a:t>Hippocampus: assumed to work as an association area which processes and associates information from different sources (after removal no new memories are stored)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465" t="10388" r="9076" b="29947"/>
          <a:stretch/>
        </p:blipFill>
        <p:spPr>
          <a:xfrm>
            <a:off x="2304788" y="2091844"/>
            <a:ext cx="5805815" cy="474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1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782" y="353862"/>
            <a:ext cx="7922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Glial cells provide support to neurons: suck up the spilt-over neuro-transmitters or  provide myelin sheets around axons or neurons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Neuron cells: 10^11 in our brains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532" t="11271" r="12954" b="28902"/>
          <a:stretch/>
        </p:blipFill>
        <p:spPr>
          <a:xfrm>
            <a:off x="3820438" y="1277192"/>
            <a:ext cx="4346532" cy="5387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365" y="1277192"/>
            <a:ext cx="364507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Neurons receive input through synapses on its dendrites; dendritic trees often receive more than 10,000 synapses</a:t>
            </a:r>
          </a:p>
          <a:p>
            <a:endParaRPr lang="en-US" dirty="0"/>
          </a:p>
          <a:p>
            <a:r>
              <a:rPr lang="en-US" dirty="0"/>
              <a:t>Neurons communicate using spikes, i.e. brief 1ms excursions from the neuron’s membrane voltage, generated in the axon-hillock from where it propagates along the axon to the (10,000) axon terminals</a:t>
            </a:r>
          </a:p>
          <a:p>
            <a:endParaRPr lang="en-US" dirty="0"/>
          </a:p>
          <a:p>
            <a:r>
              <a:rPr lang="en-US" dirty="0"/>
              <a:t>Few hard rules: some release both excitatory and inhibitory neurotransmitters, some are without axons, not all neurons spike etc. </a:t>
            </a:r>
          </a:p>
          <a:p>
            <a:endParaRPr lang="en-US" dirty="0"/>
          </a:p>
          <a:p>
            <a:r>
              <a:rPr lang="en-US" dirty="0"/>
              <a:t>Synaptic plasticity: adjustments, formation, removal synapses </a:t>
            </a:r>
          </a:p>
        </p:txBody>
      </p:sp>
    </p:spTree>
    <p:extLst>
      <p:ext uri="{BB962C8B-B14F-4D97-AF65-F5344CB8AC3E}">
        <p14:creationId xmlns:p14="http://schemas.microsoft.com/office/powerpoint/2010/main" val="3368311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353" t="28256" r="22377" b="56079"/>
          <a:stretch/>
        </p:blipFill>
        <p:spPr>
          <a:xfrm>
            <a:off x="720436" y="683489"/>
            <a:ext cx="7664929" cy="1560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566" t="22782" r="22739" b="11324"/>
          <a:stretch/>
        </p:blipFill>
        <p:spPr>
          <a:xfrm>
            <a:off x="1801090" y="2244436"/>
            <a:ext cx="5126182" cy="445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8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953" t="25813" r="21837" b="60702"/>
          <a:stretch/>
        </p:blipFill>
        <p:spPr>
          <a:xfrm>
            <a:off x="674255" y="748145"/>
            <a:ext cx="7997366" cy="1403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55" y="2253674"/>
            <a:ext cx="81187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Rate vs Spike coding: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Poisson-like rate coding cannot explain the rapid information transmission for sensory 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 neurons: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Counting spikes </a:t>
            </a:r>
            <a:r>
              <a:rPr lang="en-US" sz="2400" dirty="0">
                <a:sym typeface="Wingdings" panose="05000000000000000000" pitchFamily="2" charset="2"/>
              </a:rPr>
              <a:t> log(N+1) bits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Binary code  O(N) bits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Timing code  Means alphabet is not binary but is {0,1,…,T-1}: gives O(N*log(T)) bits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Rank order coding  order of spikes matters, the time axis becomes somewhat part of the length of the code: log(N!) = O(N*log(N)) bits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2144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647" t="18575" r="13140" b="38168"/>
          <a:stretch/>
        </p:blipFill>
        <p:spPr>
          <a:xfrm>
            <a:off x="75155" y="144048"/>
            <a:ext cx="6982676" cy="63820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8641" y="563671"/>
            <a:ext cx="4778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1mm^2 surface contains about 10^6 cells</a:t>
            </a:r>
          </a:p>
          <a:p>
            <a:endParaRPr lang="en-US" dirty="0"/>
          </a:p>
          <a:p>
            <a:r>
              <a:rPr lang="en-US" dirty="0"/>
              <a:t>Connectivity in the whole cortex is about 10^6km of fibers</a:t>
            </a:r>
          </a:p>
        </p:txBody>
      </p:sp>
    </p:spTree>
    <p:extLst>
      <p:ext uri="{BB962C8B-B14F-4D97-AF65-F5344CB8AC3E}">
        <p14:creationId xmlns:p14="http://schemas.microsoft.com/office/powerpoint/2010/main" val="343522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32026</TotalTime>
  <Words>602</Words>
  <Application>Microsoft Office PowerPoint</Application>
  <PresentationFormat>On-screen Show (4:3)</PresentationFormat>
  <Paragraphs>75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Neural Computation</vt:lpstr>
      <vt:lpstr>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Restricted Boltzmann Machines (Smolensky ,1986, called them “harmoniums”)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martenvdijk</dc:creator>
  <cp:lastModifiedBy>admin</cp:lastModifiedBy>
  <cp:revision>266</cp:revision>
  <dcterms:created xsi:type="dcterms:W3CDTF">2015-01-26T01:40:28Z</dcterms:created>
  <dcterms:modified xsi:type="dcterms:W3CDTF">2016-07-04T23:09:08Z</dcterms:modified>
</cp:coreProperties>
</file>