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84" r:id="rId3"/>
    <p:sldId id="356"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57" r:id="rId24"/>
    <p:sldId id="358" r:id="rId25"/>
    <p:sldId id="379" r:id="rId26"/>
    <p:sldId id="380" r:id="rId27"/>
    <p:sldId id="381" r:id="rId28"/>
    <p:sldId id="382" r:id="rId29"/>
    <p:sldId id="359" r:id="rId30"/>
    <p:sldId id="3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74559" autoAdjust="0"/>
  </p:normalViewPr>
  <p:slideViewPr>
    <p:cSldViewPr snapToGrid="0">
      <p:cViewPr varScale="1">
        <p:scale>
          <a:sx n="66" d="100"/>
          <a:sy n="66" d="100"/>
        </p:scale>
        <p:origin x="1274" y="2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BDDE4-1DD6-44B2-873D-27A195CF9248}" type="datetimeFigureOut">
              <a:rPr lang="en-US" smtClean="0"/>
              <a:t>7/4/2016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AE084-E905-49C1-9641-9657DFF75493}" type="slidenum">
              <a:rPr lang="en-US" smtClean="0"/>
              <a:t>‹#›</a:t>
            </a:fld>
            <a:endParaRPr lang="en-US"/>
          </a:p>
        </p:txBody>
      </p:sp>
    </p:spTree>
    <p:extLst>
      <p:ext uri="{BB962C8B-B14F-4D97-AF65-F5344CB8AC3E}">
        <p14:creationId xmlns:p14="http://schemas.microsoft.com/office/powerpoint/2010/main" val="241494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41755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8859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87571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6376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86258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6227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227ED-98E1-446C-9861-755A7A5E9995}" type="datetimeFigureOut">
              <a:rPr lang="en-US" smtClean="0"/>
              <a:t>7/4/2016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5018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2227ED-98E1-446C-9861-755A7A5E9995}" type="datetimeFigureOut">
              <a:rPr lang="en-US" smtClean="0"/>
              <a:t>7/4/2016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709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227ED-98E1-446C-9861-755A7A5E9995}" type="datetimeFigureOut">
              <a:rPr lang="en-US" smtClean="0"/>
              <a:t>7/4/2016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39488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16168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107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227ED-98E1-446C-9861-755A7A5E9995}" type="datetimeFigureOut">
              <a:rPr lang="en-US" smtClean="0"/>
              <a:t>7/4/2016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C83CD-E14F-40C0-9B27-B352628623BB}" type="slidenum">
              <a:rPr lang="en-US" smtClean="0"/>
              <a:t>‹#›</a:t>
            </a:fld>
            <a:endParaRPr lang="en-US"/>
          </a:p>
        </p:txBody>
      </p:sp>
    </p:spTree>
    <p:extLst>
      <p:ext uri="{BB962C8B-B14F-4D97-AF65-F5344CB8AC3E}">
        <p14:creationId xmlns:p14="http://schemas.microsoft.com/office/powerpoint/2010/main" val="86513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Transport"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en.wikipedia.org/wiki/Motion_(physics)" TargetMode="External"/><Relationship Id="rId5" Type="http://schemas.openxmlformats.org/officeDocument/2006/relationships/hyperlink" Target="http://en.wikipedia.org/wiki/Fluid" TargetMode="External"/><Relationship Id="rId4" Type="http://schemas.openxmlformats.org/officeDocument/2006/relationships/hyperlink" Target="http://en.wikipedia.org/wiki/Conservation_of_ener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I82uCa7SHS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Cellular Automata</a:t>
            </a:r>
          </a:p>
        </p:txBody>
      </p:sp>
      <p:sp>
        <p:nvSpPr>
          <p:cNvPr id="3" name="Subtitle 2"/>
          <p:cNvSpPr>
            <a:spLocks noGrp="1"/>
          </p:cNvSpPr>
          <p:nvPr>
            <p:ph type="subTitle" idx="1"/>
          </p:nvPr>
        </p:nvSpPr>
        <p:spPr>
          <a:xfrm>
            <a:off x="1143000" y="3602038"/>
            <a:ext cx="7315200" cy="1655762"/>
          </a:xfrm>
        </p:spPr>
        <p:txBody>
          <a:bodyPr/>
          <a:lstStyle/>
          <a:p>
            <a:r>
              <a:rPr lang="en-US" dirty="0"/>
              <a:t>Lattice Boltzmann Modeling</a:t>
            </a:r>
          </a:p>
        </p:txBody>
      </p:sp>
    </p:spTree>
    <p:extLst>
      <p:ext uri="{BB962C8B-B14F-4D97-AF65-F5344CB8AC3E}">
        <p14:creationId xmlns:p14="http://schemas.microsoft.com/office/powerpoint/2010/main" val="305825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948" y="185250"/>
            <a:ext cx="8615146" cy="1569660"/>
          </a:xfrm>
          <a:prstGeom prst="rect">
            <a:avLst/>
          </a:prstGeom>
          <a:noFill/>
        </p:spPr>
        <p:txBody>
          <a:bodyPr wrap="square" rtlCol="0">
            <a:spAutoFit/>
          </a:bodyPr>
          <a:lstStyle/>
          <a:p>
            <a:r>
              <a:rPr lang="en-US" sz="2400" dirty="0"/>
              <a:t>From the local rule (Fig. 7): For a given cell, either [it is never entered horizontally] or [it is never entered vertically]</a:t>
            </a:r>
          </a:p>
          <a:p>
            <a:pPr marL="914400" lvl="1" indent="-457200">
              <a:buFont typeface="Arial" panose="020B0604020202020204" pitchFamily="34" charset="0"/>
              <a:buChar char="•"/>
            </a:pPr>
            <a:r>
              <a:rPr lang="en-US" sz="2400" dirty="0"/>
              <a:t>V-cells (with vertical entrance) and H-cells (with horizontal entrance) form a checker board</a:t>
            </a:r>
          </a:p>
        </p:txBody>
      </p:sp>
      <p:cxnSp>
        <p:nvCxnSpPr>
          <p:cNvPr id="4" name="Straight Connector 3"/>
          <p:cNvCxnSpPr/>
          <p:nvPr/>
        </p:nvCxnSpPr>
        <p:spPr>
          <a:xfrm>
            <a:off x="775855" y="3001818"/>
            <a:ext cx="1662545" cy="18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57382" y="3519055"/>
            <a:ext cx="168101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11564" y="2580730"/>
            <a:ext cx="18472" cy="1704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48873" y="2567709"/>
            <a:ext cx="0" cy="1764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43709" y="3278909"/>
            <a:ext cx="563418"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07127" y="3303894"/>
            <a:ext cx="0" cy="61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15491" y="1754910"/>
            <a:ext cx="6189603" cy="4893647"/>
          </a:xfrm>
          <a:prstGeom prst="rect">
            <a:avLst/>
          </a:prstGeom>
          <a:noFill/>
        </p:spPr>
        <p:txBody>
          <a:bodyPr wrap="square" rtlCol="0">
            <a:spAutoFit/>
          </a:bodyPr>
          <a:lstStyle/>
          <a:p>
            <a:r>
              <a:rPr lang="en-US" sz="2400" dirty="0"/>
              <a:t>Case: H-cell:</a:t>
            </a:r>
          </a:p>
          <a:p>
            <a:pPr marL="457200" indent="-457200">
              <a:buFont typeface="+mj-lt"/>
              <a:buAutoNum type="arabicPeriod"/>
            </a:pPr>
            <a:r>
              <a:rPr lang="en-US" sz="2400" dirty="0"/>
              <a:t>The ant enters the cell horizontally</a:t>
            </a:r>
          </a:p>
          <a:p>
            <a:pPr marL="914400" lvl="1" indent="-457200">
              <a:buFont typeface="Arial" panose="020B0604020202020204" pitchFamily="34" charset="0"/>
              <a:buChar char="•"/>
            </a:pPr>
            <a:r>
              <a:rPr lang="en-US" sz="2400" dirty="0"/>
              <a:t>Since it cannot enter from the right, it must enter from the left</a:t>
            </a:r>
          </a:p>
          <a:p>
            <a:pPr marL="457200" indent="-457200">
              <a:buFont typeface="+mj-lt"/>
              <a:buAutoNum type="arabicPeriod"/>
            </a:pPr>
            <a:r>
              <a:rPr lang="en-US" sz="2400" dirty="0"/>
              <a:t>The ant exits the cell vertically</a:t>
            </a:r>
          </a:p>
          <a:p>
            <a:pPr marL="914400" lvl="1" indent="-457200">
              <a:buFont typeface="Arial" panose="020B0604020202020204" pitchFamily="34" charset="0"/>
              <a:buChar char="•"/>
            </a:pPr>
            <a:r>
              <a:rPr lang="en-US" sz="2400" dirty="0"/>
              <a:t>Since it cannot exit from the top, it must exit from the bottom</a:t>
            </a:r>
          </a:p>
          <a:p>
            <a:pPr marL="457200" indent="-457200">
              <a:buFont typeface="+mj-lt"/>
              <a:buAutoNum type="arabicPeriod"/>
            </a:pPr>
            <a:r>
              <a:rPr lang="en-US" sz="2400" dirty="0"/>
              <a:t>Therefore, the cell must be gray upon entering</a:t>
            </a:r>
          </a:p>
          <a:p>
            <a:pPr marL="457200" indent="-457200">
              <a:buFont typeface="+mj-lt"/>
              <a:buAutoNum type="arabicPeriod"/>
            </a:pPr>
            <a:r>
              <a:rPr lang="en-US" sz="2400" dirty="0"/>
              <a:t>Hence, the cell must be white upon exiting, and can therefore never be entered again (because the cell is not anymore gray)</a:t>
            </a:r>
          </a:p>
          <a:p>
            <a:pPr marL="457200" indent="-457200">
              <a:buFont typeface="+mj-lt"/>
              <a:buAutoNum type="arabicPeriod"/>
            </a:pPr>
            <a:r>
              <a:rPr lang="en-US" sz="2400" dirty="0"/>
              <a:t>Contradiction</a:t>
            </a:r>
          </a:p>
        </p:txBody>
      </p:sp>
    </p:spTree>
    <p:extLst>
      <p:ext uri="{BB962C8B-B14F-4D97-AF65-F5344CB8AC3E}">
        <p14:creationId xmlns:p14="http://schemas.microsoft.com/office/powerpoint/2010/main" val="20975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775855" y="3001818"/>
            <a:ext cx="1662545" cy="18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57382" y="3519055"/>
            <a:ext cx="168101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11564" y="2580730"/>
            <a:ext cx="18472" cy="1704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48873" y="2567709"/>
            <a:ext cx="0" cy="1764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28255" y="3258335"/>
            <a:ext cx="595746" cy="22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97891" y="3258336"/>
            <a:ext cx="9236" cy="70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06255" y="388678"/>
            <a:ext cx="6189603" cy="4893647"/>
          </a:xfrm>
          <a:prstGeom prst="rect">
            <a:avLst/>
          </a:prstGeom>
          <a:noFill/>
        </p:spPr>
        <p:txBody>
          <a:bodyPr wrap="square" rtlCol="0">
            <a:spAutoFit/>
          </a:bodyPr>
          <a:lstStyle/>
          <a:p>
            <a:r>
              <a:rPr lang="en-US" sz="2400" dirty="0"/>
              <a:t>Case: V-cell:</a:t>
            </a:r>
          </a:p>
          <a:p>
            <a:pPr marL="457200" indent="-457200">
              <a:buFont typeface="+mj-lt"/>
              <a:buAutoNum type="arabicPeriod"/>
            </a:pPr>
            <a:r>
              <a:rPr lang="en-US" sz="2400" dirty="0"/>
              <a:t>The ant enters the cell vertically</a:t>
            </a:r>
          </a:p>
          <a:p>
            <a:pPr marL="914400" lvl="1" indent="-457200">
              <a:buFont typeface="Arial" panose="020B0604020202020204" pitchFamily="34" charset="0"/>
              <a:buChar char="•"/>
            </a:pPr>
            <a:r>
              <a:rPr lang="en-US" sz="2400" dirty="0"/>
              <a:t>Since it cannot enter from the top, it must enter from the bottom</a:t>
            </a:r>
          </a:p>
          <a:p>
            <a:pPr marL="457200" indent="-457200">
              <a:buFont typeface="+mj-lt"/>
              <a:buAutoNum type="arabicPeriod"/>
            </a:pPr>
            <a:r>
              <a:rPr lang="en-US" sz="2400" dirty="0"/>
              <a:t>The ant exits the cell horizontally</a:t>
            </a:r>
          </a:p>
          <a:p>
            <a:pPr marL="914400" lvl="1" indent="-457200">
              <a:buFont typeface="Arial" panose="020B0604020202020204" pitchFamily="34" charset="0"/>
              <a:buChar char="•"/>
            </a:pPr>
            <a:r>
              <a:rPr lang="en-US" sz="2400" dirty="0"/>
              <a:t>Since it cannot exit from the right, it must exit from the left</a:t>
            </a:r>
          </a:p>
          <a:p>
            <a:pPr marL="457200" indent="-457200">
              <a:buFont typeface="+mj-lt"/>
              <a:buAutoNum type="arabicPeriod"/>
            </a:pPr>
            <a:r>
              <a:rPr lang="en-US" sz="2400" dirty="0"/>
              <a:t>Therefore, the cell must be white upon entering</a:t>
            </a:r>
          </a:p>
          <a:p>
            <a:pPr marL="457200" indent="-457200">
              <a:buFont typeface="+mj-lt"/>
              <a:buAutoNum type="arabicPeriod"/>
            </a:pPr>
            <a:r>
              <a:rPr lang="en-US" sz="2400" dirty="0"/>
              <a:t>Hence, the cell must be gray upon exiting, and can therefore never be entered again (because the cell is not anymore white)</a:t>
            </a:r>
          </a:p>
          <a:p>
            <a:pPr marL="457200" indent="-457200">
              <a:buFont typeface="+mj-lt"/>
              <a:buAutoNum type="arabicPeriod"/>
            </a:pPr>
            <a:r>
              <a:rPr lang="en-US" sz="2400" dirty="0"/>
              <a:t>Contradiction</a:t>
            </a:r>
          </a:p>
        </p:txBody>
      </p:sp>
      <p:sp>
        <p:nvSpPr>
          <p:cNvPr id="11" name="TextBox 10"/>
          <p:cNvSpPr txBox="1"/>
          <p:nvPr/>
        </p:nvSpPr>
        <p:spPr>
          <a:xfrm>
            <a:off x="424873" y="5347854"/>
            <a:ext cx="8316444" cy="1200329"/>
          </a:xfrm>
          <a:prstGeom prst="rect">
            <a:avLst/>
          </a:prstGeom>
          <a:noFill/>
        </p:spPr>
        <p:txBody>
          <a:bodyPr wrap="none" rtlCol="0">
            <a:spAutoFit/>
          </a:bodyPr>
          <a:lstStyle/>
          <a:p>
            <a:r>
              <a:rPr lang="en-US" sz="2400" dirty="0"/>
              <a:t>The very first assumption is wrong: </a:t>
            </a:r>
          </a:p>
          <a:p>
            <a:r>
              <a:rPr lang="en-US" sz="2400" dirty="0"/>
              <a:t>We conclude that the ant visits an unbounded region (global law)</a:t>
            </a:r>
          </a:p>
          <a:p>
            <a:pPr marL="342900" indent="-342900">
              <a:buFont typeface="Arial" panose="020B0604020202020204" pitchFamily="34" charset="0"/>
              <a:buChar char="•"/>
            </a:pPr>
            <a:r>
              <a:rPr lang="en-US" sz="2400" dirty="0"/>
              <a:t>Based on symmetry properties of the local rule</a:t>
            </a:r>
          </a:p>
        </p:txBody>
      </p:sp>
    </p:spTree>
    <p:extLst>
      <p:ext uri="{BB962C8B-B14F-4D97-AF65-F5344CB8AC3E}">
        <p14:creationId xmlns:p14="http://schemas.microsoft.com/office/powerpoint/2010/main" val="41687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377" t="17644" r="30805" b="23491"/>
          <a:stretch/>
        </p:blipFill>
        <p:spPr>
          <a:xfrm>
            <a:off x="646545" y="461818"/>
            <a:ext cx="8101678" cy="5384800"/>
          </a:xfrm>
          <a:prstGeom prst="rect">
            <a:avLst/>
          </a:prstGeom>
        </p:spPr>
      </p:pic>
    </p:spTree>
    <p:extLst>
      <p:ext uri="{BB962C8B-B14F-4D97-AF65-F5344CB8AC3E}">
        <p14:creationId xmlns:p14="http://schemas.microsoft.com/office/powerpoint/2010/main" val="1615310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23" t="25281" r="32182" b="10883"/>
          <a:stretch/>
        </p:blipFill>
        <p:spPr>
          <a:xfrm>
            <a:off x="443345" y="535710"/>
            <a:ext cx="8127999" cy="5944750"/>
          </a:xfrm>
          <a:prstGeom prst="rect">
            <a:avLst/>
          </a:prstGeom>
        </p:spPr>
      </p:pic>
    </p:spTree>
    <p:extLst>
      <p:ext uri="{BB962C8B-B14F-4D97-AF65-F5344CB8AC3E}">
        <p14:creationId xmlns:p14="http://schemas.microsoft.com/office/powerpoint/2010/main" val="351704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8" y="757382"/>
            <a:ext cx="5280613" cy="1569660"/>
          </a:xfrm>
          <a:prstGeom prst="rect">
            <a:avLst/>
          </a:prstGeom>
          <a:noFill/>
        </p:spPr>
        <p:txBody>
          <a:bodyPr wrap="none" rtlCol="0">
            <a:spAutoFit/>
          </a:bodyPr>
          <a:lstStyle/>
          <a:p>
            <a:r>
              <a:rPr lang="en-US" sz="2400" b="1" dirty="0"/>
              <a:t>Cooperation Models:</a:t>
            </a:r>
          </a:p>
          <a:p>
            <a:r>
              <a:rPr lang="en-US" sz="2400" dirty="0"/>
              <a:t>Sum			: 0 1 2 3 4 5 6 7 8 9</a:t>
            </a:r>
          </a:p>
          <a:p>
            <a:r>
              <a:rPr lang="en-US" sz="2400" dirty="0"/>
              <a:t>Majority rule		: 0 0 0 0 0 1 1 1 1 1</a:t>
            </a:r>
          </a:p>
          <a:p>
            <a:r>
              <a:rPr lang="en-US" sz="2400" dirty="0"/>
              <a:t>Twisted majority rule	: 0 0 0 0 1 0 1 1 1 1</a:t>
            </a:r>
          </a:p>
        </p:txBody>
      </p:sp>
      <p:cxnSp>
        <p:nvCxnSpPr>
          <p:cNvPr id="4" name="Straight Arrow Connector 3"/>
          <p:cNvCxnSpPr/>
          <p:nvPr/>
        </p:nvCxnSpPr>
        <p:spPr>
          <a:xfrm flipH="1">
            <a:off x="5818909" y="1699491"/>
            <a:ext cx="812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31709" y="1348509"/>
            <a:ext cx="2364509" cy="1477328"/>
          </a:xfrm>
          <a:prstGeom prst="rect">
            <a:avLst/>
          </a:prstGeom>
          <a:noFill/>
        </p:spPr>
        <p:txBody>
          <a:bodyPr wrap="square" rtlCol="0">
            <a:spAutoFit/>
          </a:bodyPr>
          <a:lstStyle/>
          <a:p>
            <a:r>
              <a:rPr lang="en-US" dirty="0"/>
              <a:t>Can you decide whether the initial density of cells in state 1 is &lt;1/2? </a:t>
            </a:r>
          </a:p>
          <a:p>
            <a:r>
              <a:rPr lang="en-US" dirty="0"/>
              <a:t>NO!</a:t>
            </a:r>
          </a:p>
        </p:txBody>
      </p:sp>
      <p:cxnSp>
        <p:nvCxnSpPr>
          <p:cNvPr id="7" name="Straight Arrow Connector 6"/>
          <p:cNvCxnSpPr/>
          <p:nvPr/>
        </p:nvCxnSpPr>
        <p:spPr>
          <a:xfrm flipV="1">
            <a:off x="2059709" y="2207491"/>
            <a:ext cx="0" cy="646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5018" y="2825837"/>
            <a:ext cx="5455596" cy="646331"/>
          </a:xfrm>
          <a:prstGeom prst="rect">
            <a:avLst/>
          </a:prstGeom>
          <a:noFill/>
        </p:spPr>
        <p:txBody>
          <a:bodyPr wrap="none" rtlCol="0">
            <a:spAutoFit/>
          </a:bodyPr>
          <a:lstStyle/>
          <a:p>
            <a:r>
              <a:rPr lang="en-US" dirty="0"/>
              <a:t>It describes the interface motion between two phases:</a:t>
            </a:r>
          </a:p>
          <a:p>
            <a:pPr marL="285750" indent="-285750">
              <a:buFont typeface="Arial" panose="020B0604020202020204" pitchFamily="34" charset="0"/>
              <a:buChar char="•"/>
            </a:pPr>
            <a:r>
              <a:rPr lang="en-US" dirty="0"/>
              <a:t>Velocity of the interface ~ its curvature (as in physics)</a:t>
            </a:r>
          </a:p>
        </p:txBody>
      </p:sp>
      <p:pic>
        <p:nvPicPr>
          <p:cNvPr id="9" name="Picture 8"/>
          <p:cNvPicPr>
            <a:picLocks noChangeAspect="1"/>
          </p:cNvPicPr>
          <p:nvPr/>
        </p:nvPicPr>
        <p:blipFill rotWithShape="1">
          <a:blip r:embed="rId2"/>
          <a:srcRect l="18705" t="22011" r="32535" b="32336"/>
          <a:stretch/>
        </p:blipFill>
        <p:spPr>
          <a:xfrm>
            <a:off x="665018" y="3453387"/>
            <a:ext cx="6234546" cy="3283399"/>
          </a:xfrm>
          <a:prstGeom prst="rect">
            <a:avLst/>
          </a:prstGeom>
        </p:spPr>
      </p:pic>
    </p:spTree>
    <p:extLst>
      <p:ext uri="{BB962C8B-B14F-4D97-AF65-F5344CB8AC3E}">
        <p14:creationId xmlns:p14="http://schemas.microsoft.com/office/powerpoint/2010/main" val="12457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074" y="1200727"/>
            <a:ext cx="8229600" cy="3785652"/>
          </a:xfrm>
          <a:prstGeom prst="rect">
            <a:avLst/>
          </a:prstGeom>
          <a:noFill/>
        </p:spPr>
        <p:txBody>
          <a:bodyPr wrap="square" rtlCol="0">
            <a:spAutoFit/>
          </a:bodyPr>
          <a:lstStyle/>
          <a:p>
            <a:r>
              <a:rPr lang="en-US" sz="2400" b="1" dirty="0"/>
              <a:t>Competitive Models:</a:t>
            </a:r>
          </a:p>
          <a:p>
            <a:r>
              <a:rPr lang="en-US" sz="2400" dirty="0"/>
              <a:t>Cells compete for some resources at the expense of their nearest neighbors</a:t>
            </a:r>
          </a:p>
          <a:p>
            <a:pPr marL="342900" indent="-342900">
              <a:buFont typeface="Arial" panose="020B0604020202020204" pitchFamily="34" charset="0"/>
              <a:buChar char="•"/>
            </a:pPr>
            <a:r>
              <a:rPr lang="en-US" sz="2400" dirty="0"/>
              <a:t>No two winner cells can be neighbors</a:t>
            </a:r>
          </a:p>
          <a:p>
            <a:pPr marL="342900" indent="-342900">
              <a:buFont typeface="Arial" panose="020B0604020202020204" pitchFamily="34" charset="0"/>
              <a:buChar char="•"/>
            </a:pPr>
            <a:r>
              <a:rPr lang="en-US" sz="2400" dirty="0"/>
              <a:t>A losing cell must have &gt;= one winning cell as neighbor</a:t>
            </a:r>
          </a:p>
          <a:p>
            <a:pPr marL="342900" indent="-342900">
              <a:buFont typeface="Arial" panose="020B0604020202020204" pitchFamily="34" charset="0"/>
              <a:buChar char="•"/>
            </a:pPr>
            <a:endParaRPr lang="en-US" sz="2400" dirty="0"/>
          </a:p>
          <a:p>
            <a:r>
              <a:rPr lang="en-US" sz="2400" i="1" dirty="0"/>
              <a:t>How can we explain cell differentiation? Since at the beginning (when we start as a clump of cells) we are equivalent!</a:t>
            </a:r>
          </a:p>
          <a:p>
            <a:endParaRPr lang="en-US" sz="2400" dirty="0"/>
          </a:p>
          <a:p>
            <a:endParaRPr lang="en-US" sz="2400" dirty="0"/>
          </a:p>
        </p:txBody>
      </p:sp>
    </p:spTree>
    <p:extLst>
      <p:ext uri="{BB962C8B-B14F-4D97-AF65-F5344CB8AC3E}">
        <p14:creationId xmlns:p14="http://schemas.microsoft.com/office/powerpoint/2010/main" val="9975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73" y="581890"/>
            <a:ext cx="8914043" cy="2308324"/>
          </a:xfrm>
          <a:prstGeom prst="rect">
            <a:avLst/>
          </a:prstGeom>
          <a:noFill/>
        </p:spPr>
        <p:txBody>
          <a:bodyPr wrap="none" rtlCol="0">
            <a:spAutoFit/>
          </a:bodyPr>
          <a:lstStyle/>
          <a:p>
            <a:r>
              <a:rPr lang="en-US" sz="2400" dirty="0"/>
              <a:t>Differentiation occurs when a cell reaches a level of S &gt;= threshold</a:t>
            </a:r>
          </a:p>
          <a:p>
            <a:endParaRPr lang="en-US" sz="2400" dirty="0"/>
          </a:p>
          <a:p>
            <a:r>
              <a:rPr lang="en-US" sz="2400" dirty="0"/>
              <a:t>S=0 cell </a:t>
            </a:r>
            <a:r>
              <a:rPr lang="en-US" sz="2400" dirty="0">
                <a:sym typeface="Wingdings" panose="05000000000000000000" pitchFamily="2" charset="2"/>
              </a:rPr>
              <a:t> S=1 cell with probability </a:t>
            </a:r>
            <a:r>
              <a:rPr lang="en-US" sz="2400" dirty="0" err="1">
                <a:sym typeface="Wingdings" panose="05000000000000000000" pitchFamily="2" charset="2"/>
              </a:rPr>
              <a:t>P_growth</a:t>
            </a:r>
            <a:r>
              <a:rPr lang="en-US" sz="2400" dirty="0">
                <a:sym typeface="Wingdings" panose="05000000000000000000" pitchFamily="2" charset="2"/>
              </a:rPr>
              <a:t> if the neighbors are all 0</a:t>
            </a:r>
          </a:p>
          <a:p>
            <a:r>
              <a:rPr lang="en-US" sz="2400" dirty="0">
                <a:sym typeface="Wingdings" panose="05000000000000000000" pitchFamily="2" charset="2"/>
              </a:rPr>
              <a:t>S=0 cell  S=0 cell if not all neighbors are 0 [Losing cell]</a:t>
            </a:r>
          </a:p>
          <a:p>
            <a:r>
              <a:rPr lang="en-US" sz="2400" dirty="0">
                <a:sym typeface="Wingdings" panose="05000000000000000000" pitchFamily="2" charset="2"/>
              </a:rPr>
              <a:t>S=1 cell  S=0 cell with probability </a:t>
            </a:r>
            <a:r>
              <a:rPr lang="en-US" sz="2400" dirty="0" err="1">
                <a:sym typeface="Wingdings" panose="05000000000000000000" pitchFamily="2" charset="2"/>
              </a:rPr>
              <a:t>P_anihil</a:t>
            </a:r>
            <a:r>
              <a:rPr lang="en-US" sz="2400" dirty="0">
                <a:sym typeface="Wingdings" panose="05000000000000000000" pitchFamily="2" charset="2"/>
              </a:rPr>
              <a:t> if &gt;= 1 neighbors are 1</a:t>
            </a:r>
          </a:p>
          <a:p>
            <a:r>
              <a:rPr lang="en-US" sz="2400" dirty="0">
                <a:sym typeface="Wingdings" panose="05000000000000000000" pitchFamily="2" charset="2"/>
              </a:rPr>
              <a:t>S=1 cell  S=1 cell if all neighbors are 0 [Winner cell]</a:t>
            </a:r>
            <a:endParaRPr lang="en-US" sz="2400" dirty="0"/>
          </a:p>
        </p:txBody>
      </p:sp>
      <p:pic>
        <p:nvPicPr>
          <p:cNvPr id="3" name="Picture 2"/>
          <p:cNvPicPr>
            <a:picLocks noChangeAspect="1"/>
          </p:cNvPicPr>
          <p:nvPr/>
        </p:nvPicPr>
        <p:blipFill rotWithShape="1">
          <a:blip r:embed="rId2"/>
          <a:srcRect l="19455" t="55239" r="32080" b="12751"/>
          <a:stretch/>
        </p:blipFill>
        <p:spPr>
          <a:xfrm>
            <a:off x="120072" y="3001817"/>
            <a:ext cx="8527395" cy="3168073"/>
          </a:xfrm>
          <a:prstGeom prst="rect">
            <a:avLst/>
          </a:prstGeom>
        </p:spPr>
      </p:pic>
    </p:spTree>
    <p:extLst>
      <p:ext uri="{BB962C8B-B14F-4D97-AF65-F5344CB8AC3E}">
        <p14:creationId xmlns:p14="http://schemas.microsoft.com/office/powerpoint/2010/main" val="139497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646" t="27463" r="32380" b="30341"/>
          <a:stretch/>
        </p:blipFill>
        <p:spPr>
          <a:xfrm>
            <a:off x="406400" y="766617"/>
            <a:ext cx="8613896" cy="4174838"/>
          </a:xfrm>
          <a:prstGeom prst="rect">
            <a:avLst/>
          </a:prstGeom>
        </p:spPr>
      </p:pic>
      <p:sp>
        <p:nvSpPr>
          <p:cNvPr id="3" name="TextBox 2"/>
          <p:cNvSpPr txBox="1"/>
          <p:nvPr/>
        </p:nvSpPr>
        <p:spPr>
          <a:xfrm>
            <a:off x="609600" y="5320145"/>
            <a:ext cx="7834581" cy="646331"/>
          </a:xfrm>
          <a:prstGeom prst="rect">
            <a:avLst/>
          </a:prstGeom>
          <a:noFill/>
        </p:spPr>
        <p:txBody>
          <a:bodyPr wrap="none" rtlCol="0">
            <a:spAutoFit/>
          </a:bodyPr>
          <a:lstStyle/>
          <a:p>
            <a:r>
              <a:rPr lang="en-US" dirty="0"/>
              <a:t>Regardless of </a:t>
            </a:r>
            <a:r>
              <a:rPr lang="en-US" dirty="0" err="1"/>
              <a:t>P_growth</a:t>
            </a:r>
            <a:r>
              <a:rPr lang="en-US" dirty="0"/>
              <a:t> and </a:t>
            </a:r>
            <a:r>
              <a:rPr lang="en-US" dirty="0" err="1"/>
              <a:t>P_anihil</a:t>
            </a:r>
            <a:r>
              <a:rPr lang="en-US" dirty="0"/>
              <a:t> the density of S=1 cells is &lt;= 0.24 and &gt;=0.23</a:t>
            </a:r>
          </a:p>
          <a:p>
            <a:pPr marL="285750" indent="-285750">
              <a:buFont typeface="Arial" panose="020B0604020202020204" pitchFamily="34" charset="0"/>
              <a:buChar char="•"/>
            </a:pPr>
            <a:r>
              <a:rPr lang="en-US" dirty="0"/>
              <a:t>Corresponds to the density of differentiating cells in the Drosophila embryo!!!!</a:t>
            </a:r>
          </a:p>
        </p:txBody>
      </p:sp>
    </p:spTree>
    <p:extLst>
      <p:ext uri="{BB962C8B-B14F-4D97-AF65-F5344CB8AC3E}">
        <p14:creationId xmlns:p14="http://schemas.microsoft.com/office/powerpoint/2010/main" val="358641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691" y="1089891"/>
            <a:ext cx="7522509" cy="1200329"/>
          </a:xfrm>
          <a:prstGeom prst="rect">
            <a:avLst/>
          </a:prstGeom>
          <a:noFill/>
        </p:spPr>
        <p:txBody>
          <a:bodyPr wrap="none" rtlCol="0">
            <a:spAutoFit/>
          </a:bodyPr>
          <a:lstStyle/>
          <a:p>
            <a:r>
              <a:rPr lang="en-US" sz="2400" b="1" dirty="0"/>
              <a:t>Contamination Models:</a:t>
            </a:r>
          </a:p>
          <a:p>
            <a:endParaRPr lang="en-US" sz="2400" dirty="0"/>
          </a:p>
          <a:p>
            <a:r>
              <a:rPr lang="en-US" sz="2400" dirty="0"/>
              <a:t>Resting      	/    	Excited      	/        Refractory state</a:t>
            </a:r>
          </a:p>
        </p:txBody>
      </p:sp>
      <p:cxnSp>
        <p:nvCxnSpPr>
          <p:cNvPr id="4" name="Straight Arrow Connector 3"/>
          <p:cNvCxnSpPr/>
          <p:nvPr/>
        </p:nvCxnSpPr>
        <p:spPr>
          <a:xfrm flipV="1">
            <a:off x="1801091" y="2650836"/>
            <a:ext cx="2152073" cy="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8787" y="2733964"/>
            <a:ext cx="1916679" cy="369332"/>
          </a:xfrm>
          <a:prstGeom prst="rect">
            <a:avLst/>
          </a:prstGeom>
          <a:noFill/>
        </p:spPr>
        <p:txBody>
          <a:bodyPr wrap="none" rtlCol="0">
            <a:spAutoFit/>
          </a:bodyPr>
          <a:lstStyle/>
          <a:p>
            <a:r>
              <a:rPr lang="en-US" dirty="0"/>
              <a:t>Local perturbation</a:t>
            </a:r>
          </a:p>
        </p:txBody>
      </p:sp>
      <p:cxnSp>
        <p:nvCxnSpPr>
          <p:cNvPr id="7" name="Straight Arrow Connector 6"/>
          <p:cNvCxnSpPr/>
          <p:nvPr/>
        </p:nvCxnSpPr>
        <p:spPr>
          <a:xfrm>
            <a:off x="4414982" y="2660073"/>
            <a:ext cx="2318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801091" y="3592945"/>
            <a:ext cx="4941454" cy="9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57745" y="4276436"/>
            <a:ext cx="6484467" cy="369332"/>
          </a:xfrm>
          <a:prstGeom prst="rect">
            <a:avLst/>
          </a:prstGeom>
          <a:noFill/>
        </p:spPr>
        <p:txBody>
          <a:bodyPr wrap="none" rtlCol="0">
            <a:spAutoFit/>
          </a:bodyPr>
          <a:lstStyle/>
          <a:p>
            <a:r>
              <a:rPr lang="en-US" dirty="0"/>
              <a:t>0	      /            1, 2, 3, …, n/2	      /          n/2+1, …, n-2, n-1</a:t>
            </a:r>
          </a:p>
        </p:txBody>
      </p:sp>
      <p:sp>
        <p:nvSpPr>
          <p:cNvPr id="11" name="TextBox 10"/>
          <p:cNvSpPr txBox="1"/>
          <p:nvPr/>
        </p:nvSpPr>
        <p:spPr>
          <a:xfrm>
            <a:off x="2244436" y="4803568"/>
            <a:ext cx="5206425" cy="1569660"/>
          </a:xfrm>
          <a:prstGeom prst="rect">
            <a:avLst/>
          </a:prstGeom>
          <a:noFill/>
        </p:spPr>
        <p:txBody>
          <a:bodyPr wrap="none" rtlCol="0">
            <a:spAutoFit/>
          </a:bodyPr>
          <a:lstStyle/>
          <a:p>
            <a:r>
              <a:rPr lang="en-US" sz="2400" dirty="0"/>
              <a:t>If s&gt;0 then s:=(s+1 mod n)</a:t>
            </a:r>
          </a:p>
          <a:p>
            <a:r>
              <a:rPr lang="en-US" sz="2400" dirty="0"/>
              <a:t>If s=0 then </a:t>
            </a:r>
          </a:p>
          <a:p>
            <a:r>
              <a:rPr lang="en-US" sz="2400" dirty="0"/>
              <a:t>	if s&lt;k exited neighbors, then s:=0</a:t>
            </a:r>
          </a:p>
          <a:p>
            <a:r>
              <a:rPr lang="en-US" sz="2400" dirty="0"/>
              <a:t>	else, s:=1</a:t>
            </a:r>
          </a:p>
        </p:txBody>
      </p:sp>
    </p:spTree>
    <p:extLst>
      <p:ext uri="{BB962C8B-B14F-4D97-AF65-F5344CB8AC3E}">
        <p14:creationId xmlns:p14="http://schemas.microsoft.com/office/powerpoint/2010/main" val="119715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356" t="25143" r="33216" b="39064"/>
          <a:stretch/>
        </p:blipFill>
        <p:spPr>
          <a:xfrm>
            <a:off x="434109" y="1052945"/>
            <a:ext cx="8463917" cy="3592945"/>
          </a:xfrm>
          <a:prstGeom prst="rect">
            <a:avLst/>
          </a:prstGeom>
        </p:spPr>
      </p:pic>
    </p:spTree>
    <p:extLst>
      <p:ext uri="{BB962C8B-B14F-4D97-AF65-F5344CB8AC3E}">
        <p14:creationId xmlns:p14="http://schemas.microsoft.com/office/powerpoint/2010/main" val="145455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8275"/>
            <a:ext cx="7886700" cy="1325563"/>
          </a:xfrm>
          <a:ln>
            <a:noFill/>
          </a:ln>
        </p:spPr>
        <p:style>
          <a:lnRef idx="2">
            <a:schemeClr val="dk1"/>
          </a:lnRef>
          <a:fillRef idx="1">
            <a:schemeClr val="lt1"/>
          </a:fillRef>
          <a:effectRef idx="0">
            <a:schemeClr val="dk1"/>
          </a:effectRef>
          <a:fontRef idx="minor">
            <a:schemeClr val="dk1"/>
          </a:fontRef>
        </p:style>
        <p:txBody>
          <a:bodyPr/>
          <a:lstStyle/>
          <a:p>
            <a:pPr algn="ctr"/>
            <a:r>
              <a:rPr lang="en-US" dirty="0"/>
              <a:t>Sources</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a:t>Material in this lecture comes from, “Handbook of Natural Computing,” Editors </a:t>
            </a:r>
            <a:r>
              <a:rPr lang="en-US" dirty="0" err="1"/>
              <a:t>Grzegorz</a:t>
            </a:r>
            <a:r>
              <a:rPr lang="en-US" dirty="0"/>
              <a:t> Rosenberg, Thomas Back and </a:t>
            </a:r>
            <a:r>
              <a:rPr lang="en-US" dirty="0" err="1"/>
              <a:t>Joost</a:t>
            </a:r>
            <a:r>
              <a:rPr lang="en-US" dirty="0"/>
              <a:t> N. </a:t>
            </a:r>
            <a:r>
              <a:rPr lang="en-US" dirty="0" err="1"/>
              <a:t>Kok</a:t>
            </a:r>
            <a:r>
              <a:rPr lang="en-US" dirty="0"/>
              <a:t>, Springer 2014. </a:t>
            </a:r>
          </a:p>
        </p:txBody>
      </p:sp>
    </p:spTree>
    <p:extLst>
      <p:ext uri="{BB962C8B-B14F-4D97-AF65-F5344CB8AC3E}">
        <p14:creationId xmlns:p14="http://schemas.microsoft.com/office/powerpoint/2010/main" val="110048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969818"/>
            <a:ext cx="2080891" cy="830997"/>
          </a:xfrm>
          <a:prstGeom prst="rect">
            <a:avLst/>
          </a:prstGeom>
          <a:noFill/>
        </p:spPr>
        <p:txBody>
          <a:bodyPr wrap="none" rtlCol="0">
            <a:spAutoFit/>
          </a:bodyPr>
          <a:lstStyle/>
          <a:p>
            <a:r>
              <a:rPr lang="en-US" sz="2400" b="1" dirty="0"/>
              <a:t>Traffic Models:</a:t>
            </a:r>
          </a:p>
          <a:p>
            <a:endParaRPr lang="en-US" sz="2400" dirty="0"/>
          </a:p>
        </p:txBody>
      </p:sp>
      <p:pic>
        <p:nvPicPr>
          <p:cNvPr id="3" name="Picture 2"/>
          <p:cNvPicPr>
            <a:picLocks noChangeAspect="1"/>
          </p:cNvPicPr>
          <p:nvPr/>
        </p:nvPicPr>
        <p:blipFill rotWithShape="1">
          <a:blip r:embed="rId2"/>
          <a:srcRect l="26659" t="63377" r="28046" b="28111"/>
          <a:stretch/>
        </p:blipFill>
        <p:spPr>
          <a:xfrm>
            <a:off x="1016000" y="1800815"/>
            <a:ext cx="7778616" cy="822312"/>
          </a:xfrm>
          <a:prstGeom prst="rect">
            <a:avLst/>
          </a:prstGeom>
        </p:spPr>
      </p:pic>
      <p:pic>
        <p:nvPicPr>
          <p:cNvPr id="4" name="Picture 3"/>
          <p:cNvPicPr>
            <a:picLocks noChangeAspect="1"/>
          </p:cNvPicPr>
          <p:nvPr/>
        </p:nvPicPr>
        <p:blipFill rotWithShape="1">
          <a:blip r:embed="rId3"/>
          <a:srcRect l="20754" t="35542" r="8631" b="31235"/>
          <a:stretch/>
        </p:blipFill>
        <p:spPr>
          <a:xfrm>
            <a:off x="1016000" y="2807578"/>
            <a:ext cx="7644200" cy="2023040"/>
          </a:xfrm>
          <a:prstGeom prst="rect">
            <a:avLst/>
          </a:prstGeom>
        </p:spPr>
      </p:pic>
    </p:spTree>
    <p:extLst>
      <p:ext uri="{BB962C8B-B14F-4D97-AF65-F5344CB8AC3E}">
        <p14:creationId xmlns:p14="http://schemas.microsoft.com/office/powerpoint/2010/main" val="1083476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697" t="17776" r="25107" b="6190"/>
          <a:stretch/>
        </p:blipFill>
        <p:spPr>
          <a:xfrm>
            <a:off x="1588654" y="203199"/>
            <a:ext cx="5523346" cy="6350886"/>
          </a:xfrm>
          <a:prstGeom prst="rect">
            <a:avLst/>
          </a:prstGeom>
        </p:spPr>
      </p:pic>
    </p:spTree>
    <p:extLst>
      <p:ext uri="{BB962C8B-B14F-4D97-AF65-F5344CB8AC3E}">
        <p14:creationId xmlns:p14="http://schemas.microsoft.com/office/powerpoint/2010/main" val="136295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163" y="600364"/>
            <a:ext cx="7959679" cy="830997"/>
          </a:xfrm>
          <a:prstGeom prst="rect">
            <a:avLst/>
          </a:prstGeom>
          <a:noFill/>
        </p:spPr>
        <p:txBody>
          <a:bodyPr wrap="none" rtlCol="0">
            <a:spAutoFit/>
          </a:bodyPr>
          <a:lstStyle/>
          <a:p>
            <a:r>
              <a:rPr lang="en-US" sz="2400" b="1" dirty="0"/>
              <a:t>Gas of Particles:</a:t>
            </a:r>
          </a:p>
          <a:p>
            <a:r>
              <a:rPr lang="en-US" sz="2400" dirty="0"/>
              <a:t>HPP rule </a:t>
            </a:r>
            <a:r>
              <a:rPr lang="en-US" sz="2400" dirty="0">
                <a:sym typeface="Wingdings" panose="05000000000000000000" pitchFamily="2" charset="2"/>
              </a:rPr>
              <a:t> molecular noise, physical behavior has many flaws</a:t>
            </a:r>
            <a:endParaRPr lang="en-US" sz="2400" dirty="0"/>
          </a:p>
        </p:txBody>
      </p:sp>
      <p:pic>
        <p:nvPicPr>
          <p:cNvPr id="3" name="Picture 2"/>
          <p:cNvPicPr>
            <a:picLocks noChangeAspect="1"/>
          </p:cNvPicPr>
          <p:nvPr/>
        </p:nvPicPr>
        <p:blipFill rotWithShape="1">
          <a:blip r:embed="rId2"/>
          <a:srcRect l="37610" t="23492" r="26227" b="14917"/>
          <a:stretch/>
        </p:blipFill>
        <p:spPr>
          <a:xfrm>
            <a:off x="397162" y="1579419"/>
            <a:ext cx="5109665" cy="4895272"/>
          </a:xfrm>
          <a:prstGeom prst="rect">
            <a:avLst/>
          </a:prstGeom>
        </p:spPr>
      </p:pic>
      <p:pic>
        <p:nvPicPr>
          <p:cNvPr id="4" name="Picture 3"/>
          <p:cNvPicPr>
            <a:picLocks noChangeAspect="1"/>
          </p:cNvPicPr>
          <p:nvPr/>
        </p:nvPicPr>
        <p:blipFill rotWithShape="1">
          <a:blip r:embed="rId3"/>
          <a:srcRect l="37891" t="55122" r="25040" b="7395"/>
          <a:stretch/>
        </p:blipFill>
        <p:spPr>
          <a:xfrm>
            <a:off x="4544290" y="2530762"/>
            <a:ext cx="4417034" cy="2512291"/>
          </a:xfrm>
          <a:prstGeom prst="rect">
            <a:avLst/>
          </a:prstGeom>
        </p:spPr>
      </p:pic>
      <p:sp>
        <p:nvSpPr>
          <p:cNvPr id="5" name="TextBox 4"/>
          <p:cNvSpPr txBox="1"/>
          <p:nvPr/>
        </p:nvSpPr>
        <p:spPr>
          <a:xfrm>
            <a:off x="4544290" y="5112540"/>
            <a:ext cx="4488873" cy="923330"/>
          </a:xfrm>
          <a:prstGeom prst="rect">
            <a:avLst/>
          </a:prstGeom>
          <a:noFill/>
        </p:spPr>
        <p:txBody>
          <a:bodyPr wrap="square" rtlCol="0">
            <a:spAutoFit/>
          </a:bodyPr>
          <a:lstStyle/>
          <a:p>
            <a:r>
              <a:rPr lang="en-US" dirty="0"/>
              <a:t>FHP model is based on HPP with a hexagonal lattice and 3-particle collision rules:</a:t>
            </a:r>
          </a:p>
          <a:p>
            <a:pPr marL="285750" indent="-285750">
              <a:buFont typeface="Arial" panose="020B0604020202020204" pitchFamily="34" charset="0"/>
              <a:buChar char="•"/>
            </a:pPr>
            <a:r>
              <a:rPr lang="en-US" dirty="0"/>
              <a:t>Can reproduce </a:t>
            </a:r>
            <a:r>
              <a:rPr lang="en-US" dirty="0" err="1"/>
              <a:t>Navier</a:t>
            </a:r>
            <a:r>
              <a:rPr lang="en-US" dirty="0"/>
              <a:t>-Stokes equations</a:t>
            </a:r>
          </a:p>
        </p:txBody>
      </p:sp>
    </p:spTree>
    <p:extLst>
      <p:ext uri="{BB962C8B-B14F-4D97-AF65-F5344CB8AC3E}">
        <p14:creationId xmlns:p14="http://schemas.microsoft.com/office/powerpoint/2010/main" val="490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383" t="32363" r="19631" b="7701"/>
          <a:stretch/>
        </p:blipFill>
        <p:spPr>
          <a:xfrm>
            <a:off x="1025234" y="1422399"/>
            <a:ext cx="7121237" cy="4708895"/>
          </a:xfrm>
          <a:prstGeom prst="rect">
            <a:avLst/>
          </a:prstGeom>
        </p:spPr>
      </p:pic>
      <p:sp>
        <p:nvSpPr>
          <p:cNvPr id="3" name="TextBox 2"/>
          <p:cNvSpPr txBox="1"/>
          <p:nvPr/>
        </p:nvSpPr>
        <p:spPr>
          <a:xfrm>
            <a:off x="999678" y="508152"/>
            <a:ext cx="3586175" cy="461665"/>
          </a:xfrm>
          <a:prstGeom prst="rect">
            <a:avLst/>
          </a:prstGeom>
          <a:noFill/>
        </p:spPr>
        <p:txBody>
          <a:bodyPr wrap="none" rtlCol="0">
            <a:spAutoFit/>
          </a:bodyPr>
          <a:lstStyle/>
          <a:p>
            <a:r>
              <a:rPr lang="en-US" sz="2400" b="1" dirty="0"/>
              <a:t>Lattice Boltzmann Models:</a:t>
            </a:r>
          </a:p>
        </p:txBody>
      </p:sp>
    </p:spTree>
    <p:extLst>
      <p:ext uri="{BB962C8B-B14F-4D97-AF65-F5344CB8AC3E}">
        <p14:creationId xmlns:p14="http://schemas.microsoft.com/office/powerpoint/2010/main" val="67287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806" t="32801" r="21991" b="32597"/>
          <a:stretch/>
        </p:blipFill>
        <p:spPr>
          <a:xfrm>
            <a:off x="1173017" y="600363"/>
            <a:ext cx="5338619" cy="2201357"/>
          </a:xfrm>
          <a:prstGeom prst="rect">
            <a:avLst/>
          </a:prstGeom>
        </p:spPr>
      </p:pic>
      <p:pic>
        <p:nvPicPr>
          <p:cNvPr id="3" name="Picture 2"/>
          <p:cNvPicPr>
            <a:picLocks noChangeAspect="1"/>
          </p:cNvPicPr>
          <p:nvPr/>
        </p:nvPicPr>
        <p:blipFill rotWithShape="1">
          <a:blip r:embed="rId3"/>
          <a:srcRect l="29775" t="26062" r="20185" b="9728"/>
          <a:stretch/>
        </p:blipFill>
        <p:spPr>
          <a:xfrm>
            <a:off x="1173017" y="2909454"/>
            <a:ext cx="5338619" cy="3853335"/>
          </a:xfrm>
          <a:prstGeom prst="rect">
            <a:avLst/>
          </a:prstGeom>
        </p:spPr>
      </p:pic>
      <p:sp>
        <p:nvSpPr>
          <p:cNvPr id="4" name="Rectangle 3"/>
          <p:cNvSpPr/>
          <p:nvPr/>
        </p:nvSpPr>
        <p:spPr>
          <a:xfrm>
            <a:off x="914400" y="2801720"/>
            <a:ext cx="3814618" cy="560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7" idx="1"/>
          </p:cNvCxnSpPr>
          <p:nvPr/>
        </p:nvCxnSpPr>
        <p:spPr>
          <a:xfrm flipH="1" flipV="1">
            <a:off x="5015346" y="4729018"/>
            <a:ext cx="1930399" cy="156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45745" y="4424218"/>
            <a:ext cx="2115129" cy="923330"/>
          </a:xfrm>
          <a:prstGeom prst="rect">
            <a:avLst/>
          </a:prstGeom>
          <a:noFill/>
        </p:spPr>
        <p:txBody>
          <a:bodyPr wrap="square" rtlCol="0">
            <a:spAutoFit/>
          </a:bodyPr>
          <a:lstStyle/>
          <a:p>
            <a:r>
              <a:rPr lang="en-US" dirty="0"/>
              <a:t>Local equilibrium distribution that one wants to model</a:t>
            </a:r>
          </a:p>
        </p:txBody>
      </p:sp>
      <p:cxnSp>
        <p:nvCxnSpPr>
          <p:cNvPr id="10" name="Straight Arrow Connector 9"/>
          <p:cNvCxnSpPr/>
          <p:nvPr/>
        </p:nvCxnSpPr>
        <p:spPr>
          <a:xfrm flipH="1" flipV="1">
            <a:off x="4008582" y="4996873"/>
            <a:ext cx="2937163" cy="822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45745" y="5634243"/>
            <a:ext cx="1642181" cy="369332"/>
          </a:xfrm>
          <a:prstGeom prst="rect">
            <a:avLst/>
          </a:prstGeom>
          <a:noFill/>
        </p:spPr>
        <p:txBody>
          <a:bodyPr wrap="none" rtlCol="0">
            <a:spAutoFit/>
          </a:bodyPr>
          <a:lstStyle/>
          <a:p>
            <a:r>
              <a:rPr lang="en-US" dirty="0"/>
              <a:t>Relaxation time</a:t>
            </a:r>
          </a:p>
        </p:txBody>
      </p:sp>
    </p:spTree>
    <p:extLst>
      <p:ext uri="{BB962C8B-B14F-4D97-AF65-F5344CB8AC3E}">
        <p14:creationId xmlns:p14="http://schemas.microsoft.com/office/powerpoint/2010/main" val="631325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228" t="17586" r="25140" b="55763"/>
          <a:stretch/>
        </p:blipFill>
        <p:spPr>
          <a:xfrm>
            <a:off x="674254" y="1681018"/>
            <a:ext cx="7952510" cy="3254494"/>
          </a:xfrm>
          <a:prstGeom prst="rect">
            <a:avLst/>
          </a:prstGeom>
        </p:spPr>
      </p:pic>
    </p:spTree>
    <p:extLst>
      <p:ext uri="{BB962C8B-B14F-4D97-AF65-F5344CB8AC3E}">
        <p14:creationId xmlns:p14="http://schemas.microsoft.com/office/powerpoint/2010/main" val="61132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592" t="42005" r="25240" b="38823"/>
          <a:stretch/>
        </p:blipFill>
        <p:spPr>
          <a:xfrm>
            <a:off x="1052945" y="979055"/>
            <a:ext cx="7186339" cy="2142836"/>
          </a:xfrm>
          <a:prstGeom prst="rect">
            <a:avLst/>
          </a:prstGeom>
        </p:spPr>
      </p:pic>
      <p:sp>
        <p:nvSpPr>
          <p:cNvPr id="3" name="Rectangle 2"/>
          <p:cNvSpPr/>
          <p:nvPr/>
        </p:nvSpPr>
        <p:spPr>
          <a:xfrm>
            <a:off x="1126836" y="914400"/>
            <a:ext cx="6483928" cy="286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9564" y="2909455"/>
            <a:ext cx="6419720" cy="29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38362" t="65566" r="25396" b="6757"/>
          <a:stretch/>
        </p:blipFill>
        <p:spPr>
          <a:xfrm>
            <a:off x="1126836" y="3472873"/>
            <a:ext cx="6858834" cy="2946400"/>
          </a:xfrm>
          <a:prstGeom prst="rect">
            <a:avLst/>
          </a:prstGeom>
        </p:spPr>
      </p:pic>
    </p:spTree>
    <p:extLst>
      <p:ext uri="{BB962C8B-B14F-4D97-AF65-F5344CB8AC3E}">
        <p14:creationId xmlns:p14="http://schemas.microsoft.com/office/powerpoint/2010/main" val="410906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055" t="34676" r="25548" b="17183"/>
          <a:stretch/>
        </p:blipFill>
        <p:spPr>
          <a:xfrm>
            <a:off x="618836" y="535708"/>
            <a:ext cx="8143886" cy="6059056"/>
          </a:xfrm>
          <a:prstGeom prst="rect">
            <a:avLst/>
          </a:prstGeom>
        </p:spPr>
      </p:pic>
    </p:spTree>
    <p:extLst>
      <p:ext uri="{BB962C8B-B14F-4D97-AF65-F5344CB8AC3E}">
        <p14:creationId xmlns:p14="http://schemas.microsoft.com/office/powerpoint/2010/main" val="665428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4953" t="13605" r="21749" b="19713"/>
          <a:stretch/>
        </p:blipFill>
        <p:spPr>
          <a:xfrm>
            <a:off x="1228435" y="360218"/>
            <a:ext cx="6964219" cy="6032959"/>
          </a:xfrm>
          <a:prstGeom prst="rect">
            <a:avLst/>
          </a:prstGeom>
        </p:spPr>
      </p:pic>
    </p:spTree>
    <p:extLst>
      <p:ext uri="{BB962C8B-B14F-4D97-AF65-F5344CB8AC3E}">
        <p14:creationId xmlns:p14="http://schemas.microsoft.com/office/powerpoint/2010/main" val="181224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860" t="31710" r="21592" b="15466"/>
          <a:stretch/>
        </p:blipFill>
        <p:spPr>
          <a:xfrm>
            <a:off x="762231" y="1444776"/>
            <a:ext cx="7679088" cy="4901939"/>
          </a:xfrm>
          <a:prstGeom prst="rect">
            <a:avLst/>
          </a:prstGeom>
        </p:spPr>
      </p:pic>
      <p:sp>
        <p:nvSpPr>
          <p:cNvPr id="3" name="TextBox 2"/>
          <p:cNvSpPr txBox="1"/>
          <p:nvPr/>
        </p:nvSpPr>
        <p:spPr>
          <a:xfrm>
            <a:off x="990005" y="544946"/>
            <a:ext cx="3463637" cy="646331"/>
          </a:xfrm>
          <a:prstGeom prst="rect">
            <a:avLst/>
          </a:prstGeom>
          <a:noFill/>
        </p:spPr>
        <p:txBody>
          <a:bodyPr wrap="square" rtlCol="0">
            <a:spAutoFit/>
          </a:bodyPr>
          <a:lstStyle/>
          <a:p>
            <a:r>
              <a:rPr lang="en-US" dirty="0"/>
              <a:t>Conventional Fluid Dynamics uses numerical methods to solve a PDE</a:t>
            </a:r>
          </a:p>
        </p:txBody>
      </p:sp>
      <p:cxnSp>
        <p:nvCxnSpPr>
          <p:cNvPr id="5" name="Straight Arrow Connector 4"/>
          <p:cNvCxnSpPr>
            <a:endCxn id="3" idx="2"/>
          </p:cNvCxnSpPr>
          <p:nvPr/>
        </p:nvCxnSpPr>
        <p:spPr>
          <a:xfrm flipH="1" flipV="1">
            <a:off x="2721824" y="1191277"/>
            <a:ext cx="4617" cy="253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45853" y="267947"/>
            <a:ext cx="4298147" cy="923330"/>
          </a:xfrm>
          <a:prstGeom prst="rect">
            <a:avLst/>
          </a:prstGeom>
          <a:noFill/>
        </p:spPr>
        <p:txBody>
          <a:bodyPr wrap="square" rtlCol="0">
            <a:spAutoFit/>
          </a:bodyPr>
          <a:lstStyle/>
          <a:p>
            <a:r>
              <a:rPr lang="en-US" dirty="0"/>
              <a:t>advection is a </a:t>
            </a:r>
            <a:r>
              <a:rPr lang="en-US" dirty="0">
                <a:hlinkClick r:id="rId3" tooltip="Transport"/>
              </a:rPr>
              <a:t>transport</a:t>
            </a:r>
            <a:r>
              <a:rPr lang="en-US" dirty="0"/>
              <a:t> mechanism of a substance or </a:t>
            </a:r>
            <a:r>
              <a:rPr lang="en-US" dirty="0">
                <a:hlinkClick r:id="rId4" tooltip="Conservation of energy"/>
              </a:rPr>
              <a:t>conserved</a:t>
            </a:r>
            <a:r>
              <a:rPr lang="en-US" dirty="0"/>
              <a:t> property by a </a:t>
            </a:r>
            <a:r>
              <a:rPr lang="en-US" dirty="0">
                <a:hlinkClick r:id="rId5" tooltip="Fluid"/>
              </a:rPr>
              <a:t>fluid</a:t>
            </a:r>
            <a:r>
              <a:rPr lang="en-US" dirty="0"/>
              <a:t> due to the fluid's bulk </a:t>
            </a:r>
            <a:r>
              <a:rPr lang="en-US" dirty="0">
                <a:hlinkClick r:id="rId6" tooltip="Motion (physics)"/>
              </a:rPr>
              <a:t>motion</a:t>
            </a:r>
            <a:endParaRPr lang="en-US" dirty="0"/>
          </a:p>
        </p:txBody>
      </p:sp>
    </p:spTree>
    <p:extLst>
      <p:ext uri="{BB962C8B-B14F-4D97-AF65-F5344CB8AC3E}">
        <p14:creationId xmlns:p14="http://schemas.microsoft.com/office/powerpoint/2010/main" val="277830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926" t="34963" r="24370" b="11328"/>
          <a:stretch/>
        </p:blipFill>
        <p:spPr>
          <a:xfrm>
            <a:off x="877453" y="720435"/>
            <a:ext cx="7237995" cy="4784437"/>
          </a:xfrm>
          <a:prstGeom prst="rect">
            <a:avLst/>
          </a:prstGeom>
        </p:spPr>
      </p:pic>
    </p:spTree>
    <p:extLst>
      <p:ext uri="{BB962C8B-B14F-4D97-AF65-F5344CB8AC3E}">
        <p14:creationId xmlns:p14="http://schemas.microsoft.com/office/powerpoint/2010/main" val="135466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778" y="1160834"/>
            <a:ext cx="7671882" cy="3693319"/>
          </a:xfrm>
          <a:prstGeom prst="rect">
            <a:avLst/>
          </a:prstGeom>
          <a:noFill/>
        </p:spPr>
        <p:txBody>
          <a:bodyPr wrap="square" rtlCol="0">
            <a:spAutoFit/>
          </a:bodyPr>
          <a:lstStyle/>
          <a:p>
            <a:r>
              <a:rPr lang="en-US" dirty="0"/>
              <a:t>Next lecture: Neural computation, read chapter 10</a:t>
            </a:r>
          </a:p>
          <a:p>
            <a:endParaRPr lang="en-US" dirty="0"/>
          </a:p>
          <a:p>
            <a:pPr marL="285750" indent="-285750">
              <a:buFont typeface="Arial" panose="020B0604020202020204" pitchFamily="34" charset="0"/>
              <a:buChar char="•"/>
            </a:pPr>
            <a:r>
              <a:rPr lang="en-US" dirty="0"/>
              <a:t>This time it is up to you what to read in </a:t>
            </a:r>
            <a:r>
              <a:rPr lang="en-US"/>
              <a:t>more detail</a:t>
            </a:r>
          </a:p>
          <a:p>
            <a:endParaRPr lang="en-US" dirty="0"/>
          </a:p>
          <a:p>
            <a:pPr marL="285750" indent="-285750">
              <a:buFont typeface="Arial" panose="020B0604020202020204" pitchFamily="34" charset="0"/>
              <a:buChar char="•"/>
            </a:pPr>
            <a:r>
              <a:rPr lang="en-US" dirty="0"/>
              <a:t>Is the chapter well written?</a:t>
            </a:r>
          </a:p>
          <a:p>
            <a:pPr marL="742950" lvl="1" indent="-285750">
              <a:buFont typeface="Arial" panose="020B0604020202020204" pitchFamily="34" charset="0"/>
              <a:buChar char="•"/>
            </a:pPr>
            <a:r>
              <a:rPr lang="en-US" dirty="0"/>
              <a:t>Does it clearly postulate motivating questions at the start of this introductory chapter? What questions do </a:t>
            </a:r>
            <a:r>
              <a:rPr lang="en-US" i="1" dirty="0"/>
              <a:t>you</a:t>
            </a:r>
            <a:r>
              <a:rPr lang="en-US" dirty="0"/>
              <a:t> want/like to see answered?</a:t>
            </a:r>
            <a:endParaRPr lang="en-US" i="1" dirty="0"/>
          </a:p>
          <a:p>
            <a:pPr marL="742950" lvl="1" indent="-285750">
              <a:buFont typeface="Arial" panose="020B0604020202020204" pitchFamily="34" charset="0"/>
              <a:buChar char="•"/>
            </a:pPr>
            <a:r>
              <a:rPr lang="en-US" dirty="0"/>
              <a:t>Look at the references: In what year was this handbook written? And up to what year does the chapter cite papers? Could it be possible that the chapter (and therefore handbook) misses out in some important developments?</a:t>
            </a:r>
          </a:p>
          <a:p>
            <a:pPr marL="742950" lvl="1" indent="-285750">
              <a:buFont typeface="Arial" panose="020B0604020202020204" pitchFamily="34" charset="0"/>
              <a:buChar char="•"/>
            </a:pPr>
            <a:r>
              <a:rPr lang="en-US" dirty="0"/>
              <a:t>If yes, what important developments?</a:t>
            </a:r>
          </a:p>
        </p:txBody>
      </p:sp>
    </p:spTree>
    <p:extLst>
      <p:ext uri="{BB962C8B-B14F-4D97-AF65-F5344CB8AC3E}">
        <p14:creationId xmlns:p14="http://schemas.microsoft.com/office/powerpoint/2010/main" val="92613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845" t="16746" r="18754" b="9411"/>
          <a:stretch/>
        </p:blipFill>
        <p:spPr>
          <a:xfrm>
            <a:off x="914400" y="341746"/>
            <a:ext cx="7527636" cy="6083100"/>
          </a:xfrm>
          <a:prstGeom prst="rect">
            <a:avLst/>
          </a:prstGeom>
        </p:spPr>
      </p:pic>
    </p:spTree>
    <p:extLst>
      <p:ext uri="{BB962C8B-B14F-4D97-AF65-F5344CB8AC3E}">
        <p14:creationId xmlns:p14="http://schemas.microsoft.com/office/powerpoint/2010/main" val="97922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82uCa7SHSQ"/>
          <p:cNvPicPr>
            <a:picLocks noRot="1" noChangeAspect="1"/>
          </p:cNvPicPr>
          <p:nvPr>
            <a:videoFile r:link="rId1"/>
          </p:nvPr>
        </p:nvPicPr>
        <p:blipFill>
          <a:blip r:embed="rId3"/>
          <a:stretch>
            <a:fillRect/>
          </a:stretch>
        </p:blipFill>
        <p:spPr>
          <a:xfrm>
            <a:off x="-138546" y="617680"/>
            <a:ext cx="9402618" cy="5288973"/>
          </a:xfrm>
          <a:prstGeom prst="rect">
            <a:avLst/>
          </a:prstGeom>
        </p:spPr>
      </p:pic>
    </p:spTree>
    <p:extLst>
      <p:ext uri="{BB962C8B-B14F-4D97-AF65-F5344CB8AC3E}">
        <p14:creationId xmlns:p14="http://schemas.microsoft.com/office/powerpoint/2010/main" val="341907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794327"/>
            <a:ext cx="8488218" cy="4154984"/>
          </a:xfrm>
          <a:prstGeom prst="rect">
            <a:avLst/>
          </a:prstGeom>
          <a:noFill/>
        </p:spPr>
        <p:txBody>
          <a:bodyPr wrap="square" rtlCol="0">
            <a:spAutoFit/>
          </a:bodyPr>
          <a:lstStyle/>
          <a:p>
            <a:r>
              <a:rPr lang="en-US" sz="2400" dirty="0"/>
              <a:t>CA: Can be thought of as a mathematical abstraction of the physical world, where</a:t>
            </a:r>
          </a:p>
          <a:p>
            <a:pPr marL="285750" indent="-285750">
              <a:buFont typeface="Arial" panose="020B0604020202020204" pitchFamily="34" charset="0"/>
              <a:buChar char="•"/>
            </a:pPr>
            <a:r>
              <a:rPr lang="en-US" sz="2400" dirty="0"/>
              <a:t>Time is discrete</a:t>
            </a:r>
          </a:p>
          <a:p>
            <a:pPr marL="285750" indent="-285750">
              <a:buFont typeface="Arial" panose="020B0604020202020204" pitchFamily="34" charset="0"/>
              <a:buChar char="•"/>
            </a:pPr>
            <a:r>
              <a:rPr lang="en-US" sz="2400" dirty="0"/>
              <a:t>Space is made of cells</a:t>
            </a:r>
          </a:p>
          <a:p>
            <a:pPr marL="742950" lvl="1" indent="-285750">
              <a:buFont typeface="Arial" panose="020B0604020202020204" pitchFamily="34" charset="0"/>
              <a:buChar char="•"/>
            </a:pPr>
            <a:r>
              <a:rPr lang="en-US" sz="2400" dirty="0"/>
              <a:t>Lattice</a:t>
            </a:r>
          </a:p>
          <a:p>
            <a:pPr marL="742950" lvl="1" indent="-285750">
              <a:buFont typeface="Arial" panose="020B0604020202020204" pitchFamily="34" charset="0"/>
              <a:buChar char="•"/>
            </a:pPr>
            <a:r>
              <a:rPr lang="en-US" sz="2400" dirty="0"/>
              <a:t>States are numerical values of spatiotemporal physical quantities</a:t>
            </a:r>
          </a:p>
          <a:p>
            <a:pPr marL="742950" lvl="1" indent="-285750">
              <a:buFont typeface="Arial" panose="020B0604020202020204" pitchFamily="34" charset="0"/>
              <a:buChar char="•"/>
            </a:pPr>
            <a:r>
              <a:rPr lang="en-US" sz="2400" dirty="0">
                <a:solidFill>
                  <a:srgbClr val="FF0000"/>
                </a:solidFill>
              </a:rPr>
              <a:t>Finite number of discrete values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a:p>
            <a:r>
              <a:rPr lang="en-US" sz="2400" dirty="0"/>
              <a:t>Lattice-Boltzmann method (~1990s) allows </a:t>
            </a:r>
            <a:r>
              <a:rPr lang="en-US" sz="2400" dirty="0">
                <a:solidFill>
                  <a:srgbClr val="FF0000"/>
                </a:solidFill>
              </a:rPr>
              <a:t>real valued quantities </a:t>
            </a:r>
          </a:p>
        </p:txBody>
      </p:sp>
    </p:spTree>
    <p:extLst>
      <p:ext uri="{BB962C8B-B14F-4D97-AF65-F5344CB8AC3E}">
        <p14:creationId xmlns:p14="http://schemas.microsoft.com/office/powerpoint/2010/main" val="271869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690" y="277091"/>
            <a:ext cx="7998691" cy="6001643"/>
          </a:xfrm>
          <a:prstGeom prst="rect">
            <a:avLst/>
          </a:prstGeom>
          <a:noFill/>
        </p:spPr>
        <p:txBody>
          <a:bodyPr wrap="square" rtlCol="0">
            <a:spAutoFit/>
          </a:bodyPr>
          <a:lstStyle/>
          <a:p>
            <a:r>
              <a:rPr lang="en-US" sz="2400" dirty="0"/>
              <a:t>CA: not a space-time discretization of a PDE</a:t>
            </a:r>
          </a:p>
          <a:p>
            <a:endParaRPr lang="en-US" sz="2400" dirty="0"/>
          </a:p>
          <a:p>
            <a:r>
              <a:rPr lang="en-US" sz="2400" dirty="0"/>
              <a:t>CA: implements behavioral rules that mimic physical interaction (a mesoscopic model) </a:t>
            </a:r>
          </a:p>
          <a:p>
            <a:endParaRPr lang="en-US" sz="2400" dirty="0"/>
          </a:p>
          <a:p>
            <a:r>
              <a:rPr lang="en-US" sz="2400" dirty="0"/>
              <a:t>Statistical physics teaches that macroscopic behavior depends very little on the details of microscopic interaction</a:t>
            </a:r>
          </a:p>
          <a:p>
            <a:endParaRPr lang="en-US" sz="2400" dirty="0"/>
          </a:p>
          <a:p>
            <a:r>
              <a:rPr lang="en-US" sz="2400" dirty="0"/>
              <a:t>Use right conservation laws + symmetries</a:t>
            </a:r>
          </a:p>
          <a:p>
            <a:r>
              <a:rPr lang="en-US" sz="2400" dirty="0">
                <a:sym typeface="Wingdings" panose="05000000000000000000" pitchFamily="2" charset="2"/>
              </a:rPr>
              <a:t></a:t>
            </a:r>
            <a:r>
              <a:rPr lang="en-US" sz="2400" dirty="0">
                <a:solidFill>
                  <a:srgbClr val="FF0000"/>
                </a:solidFill>
              </a:rPr>
              <a:t>Simple microscopic rules </a:t>
            </a:r>
          </a:p>
          <a:p>
            <a:r>
              <a:rPr lang="en-US" sz="2400" dirty="0">
                <a:sym typeface="Wingdings" panose="05000000000000000000" pitchFamily="2" charset="2"/>
              </a:rPr>
              <a:t>fictitious system </a:t>
            </a:r>
          </a:p>
          <a:p>
            <a:r>
              <a:rPr lang="en-US" sz="2400" dirty="0">
                <a:solidFill>
                  <a:srgbClr val="FF0000"/>
                </a:solidFill>
                <a:sym typeface="Wingdings" panose="05000000000000000000" pitchFamily="2" charset="2"/>
              </a:rPr>
              <a:t>(magically) models real macroscopic behavior </a:t>
            </a:r>
          </a:p>
          <a:p>
            <a:endParaRPr lang="en-US" sz="2400" dirty="0">
              <a:sym typeface="Wingdings" panose="05000000000000000000" pitchFamily="2" charset="2"/>
            </a:endParaRPr>
          </a:p>
          <a:p>
            <a:r>
              <a:rPr lang="en-US" sz="2400" dirty="0"/>
              <a:t>CA: phenomenon </a:t>
            </a:r>
            <a:r>
              <a:rPr lang="en-US" sz="2400" dirty="0">
                <a:sym typeface="Wingdings" panose="05000000000000000000" pitchFamily="2" charset="2"/>
              </a:rPr>
              <a:t> computer model</a:t>
            </a:r>
          </a:p>
          <a:p>
            <a:r>
              <a:rPr lang="en-US" sz="2400" dirty="0">
                <a:sym typeface="Wingdings" panose="05000000000000000000" pitchFamily="2" charset="2"/>
              </a:rPr>
              <a:t>PDF: phenomenon  PDF  discretization  computer solution using numerical algorithms</a:t>
            </a:r>
            <a:endParaRPr lang="en-US" sz="2400" dirty="0"/>
          </a:p>
        </p:txBody>
      </p:sp>
    </p:spTree>
    <p:extLst>
      <p:ext uri="{BB962C8B-B14F-4D97-AF65-F5344CB8AC3E}">
        <p14:creationId xmlns:p14="http://schemas.microsoft.com/office/powerpoint/2010/main" val="21455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964" y="646546"/>
            <a:ext cx="8755923" cy="1200329"/>
          </a:xfrm>
          <a:prstGeom prst="rect">
            <a:avLst/>
          </a:prstGeom>
          <a:noFill/>
        </p:spPr>
        <p:txBody>
          <a:bodyPr wrap="none" rtlCol="0">
            <a:spAutoFit/>
          </a:bodyPr>
          <a:lstStyle/>
          <a:p>
            <a:r>
              <a:rPr lang="en-US" sz="2400" dirty="0"/>
              <a:t>Property CAs: simple local rules </a:t>
            </a:r>
            <a:r>
              <a:rPr lang="en-US" sz="2400" dirty="0">
                <a:sym typeface="Wingdings" panose="05000000000000000000" pitchFamily="2" charset="2"/>
              </a:rPr>
              <a:t> global behavior obeying new laws</a:t>
            </a:r>
          </a:p>
          <a:p>
            <a:endParaRPr lang="en-US" sz="2400" dirty="0">
              <a:sym typeface="Wingdings" panose="05000000000000000000" pitchFamily="2" charset="2"/>
            </a:endParaRPr>
          </a:p>
          <a:p>
            <a:r>
              <a:rPr lang="en-US" sz="2400" dirty="0">
                <a:sym typeface="Wingdings" panose="05000000000000000000" pitchFamily="2" charset="2"/>
              </a:rPr>
              <a:t>Proof: Langton’s Ant</a:t>
            </a:r>
            <a:r>
              <a:rPr lang="en-US" sz="2400" dirty="0"/>
              <a:t> </a:t>
            </a:r>
          </a:p>
        </p:txBody>
      </p:sp>
      <p:pic>
        <p:nvPicPr>
          <p:cNvPr id="3" name="Picture 2"/>
          <p:cNvPicPr>
            <a:picLocks noChangeAspect="1"/>
          </p:cNvPicPr>
          <p:nvPr/>
        </p:nvPicPr>
        <p:blipFill rotWithShape="1">
          <a:blip r:embed="rId2"/>
          <a:srcRect l="19080" t="40575" r="41676" b="8761"/>
          <a:stretch/>
        </p:blipFill>
        <p:spPr>
          <a:xfrm>
            <a:off x="942108" y="1995056"/>
            <a:ext cx="6384901" cy="4636654"/>
          </a:xfrm>
          <a:prstGeom prst="rect">
            <a:avLst/>
          </a:prstGeom>
        </p:spPr>
      </p:pic>
    </p:spTree>
    <p:extLst>
      <p:ext uri="{BB962C8B-B14F-4D97-AF65-F5344CB8AC3E}">
        <p14:creationId xmlns:p14="http://schemas.microsoft.com/office/powerpoint/2010/main" val="7386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10" y="415636"/>
            <a:ext cx="8432799" cy="6001643"/>
          </a:xfrm>
          <a:prstGeom prst="rect">
            <a:avLst/>
          </a:prstGeom>
          <a:noFill/>
        </p:spPr>
        <p:txBody>
          <a:bodyPr wrap="square" rtlCol="0">
            <a:spAutoFit/>
          </a:bodyPr>
          <a:lstStyle/>
          <a:p>
            <a:r>
              <a:rPr lang="en-US" sz="2400" dirty="0"/>
              <a:t>Global Law: </a:t>
            </a:r>
          </a:p>
          <a:p>
            <a:r>
              <a:rPr lang="en-US" sz="2400" dirty="0"/>
              <a:t>Ant always visits an unbounded region, i.e., the ant goes to infinity</a:t>
            </a:r>
          </a:p>
          <a:p>
            <a:endParaRPr lang="en-US" sz="2400" dirty="0"/>
          </a:p>
          <a:p>
            <a:r>
              <a:rPr lang="en-US" sz="2400" dirty="0"/>
              <a:t>Proof by contradiction:</a:t>
            </a:r>
          </a:p>
          <a:p>
            <a:pPr marL="457200" indent="-457200">
              <a:buFont typeface="+mj-lt"/>
              <a:buAutoNum type="arabicPeriod"/>
            </a:pPr>
            <a:r>
              <a:rPr lang="en-US" sz="2400" dirty="0"/>
              <a:t>Suppose the contrary</a:t>
            </a:r>
          </a:p>
          <a:p>
            <a:pPr marL="800100" lvl="1" indent="-342900">
              <a:buFont typeface="Arial" panose="020B0604020202020204" pitchFamily="34" charset="0"/>
              <a:buChar char="•"/>
            </a:pPr>
            <a:r>
              <a:rPr lang="en-US" sz="2400" dirty="0"/>
              <a:t>I.e., the ant remains inside a finite region</a:t>
            </a:r>
          </a:p>
          <a:p>
            <a:pPr marL="457200" indent="-457200">
              <a:buFont typeface="+mj-lt"/>
              <a:buAutoNum type="arabicPeriod"/>
            </a:pPr>
            <a:r>
              <a:rPr lang="en-US" sz="2400" dirty="0"/>
              <a:t>Fact: There are an infinite number of iterations</a:t>
            </a:r>
          </a:p>
          <a:p>
            <a:pPr marL="457200" indent="-457200">
              <a:buFont typeface="+mj-lt"/>
              <a:buAutoNum type="arabicPeriod"/>
            </a:pPr>
            <a:r>
              <a:rPr lang="en-US" sz="2400" dirty="0"/>
              <a:t>1+2 implies: There exists a finite domain D in which the ant visits each cell an infinite number of times</a:t>
            </a:r>
          </a:p>
          <a:p>
            <a:pPr marL="914400" lvl="1" indent="-457200">
              <a:buFont typeface="Arial" panose="020B0604020202020204" pitchFamily="34" charset="0"/>
              <a:buChar char="•"/>
            </a:pPr>
            <a:r>
              <a:rPr lang="en-US" sz="2400" dirty="0"/>
              <a:t>There exists a cell in D such that it has no upper and right neighbor in D</a:t>
            </a:r>
          </a:p>
          <a:p>
            <a:pPr marL="914400" lvl="1" indent="-457200">
              <a:buFont typeface="Arial" panose="020B0604020202020204" pitchFamily="34" charset="0"/>
              <a:buChar char="•"/>
            </a:pPr>
            <a:r>
              <a:rPr lang="en-US" sz="2400" dirty="0"/>
              <a:t>There exists an integer N such that from iteration N onwards</a:t>
            </a:r>
          </a:p>
          <a:p>
            <a:pPr marL="1371600" lvl="2" indent="-457200">
              <a:buFont typeface="Arial" panose="020B0604020202020204" pitchFamily="34" charset="0"/>
              <a:buChar char="•"/>
            </a:pPr>
            <a:r>
              <a:rPr lang="en-US" sz="2400" dirty="0"/>
              <a:t>The upper neighbor of the cell is never visited</a:t>
            </a:r>
          </a:p>
          <a:p>
            <a:pPr marL="1371600" lvl="2" indent="-457200">
              <a:buFont typeface="Arial" panose="020B0604020202020204" pitchFamily="34" charset="0"/>
              <a:buChar char="•"/>
            </a:pPr>
            <a:r>
              <a:rPr lang="en-US" sz="2400" dirty="0"/>
              <a:t>The right neighbor of the cell is never visited</a:t>
            </a:r>
          </a:p>
          <a:p>
            <a:pPr marL="1371600" lvl="2" indent="-457200">
              <a:buFont typeface="Arial" panose="020B0604020202020204" pitchFamily="34" charset="0"/>
              <a:buChar char="•"/>
            </a:pPr>
            <a:r>
              <a:rPr lang="en-US" sz="2400" dirty="0"/>
              <a:t>The cell itself is visited an infinite number of times</a:t>
            </a:r>
          </a:p>
        </p:txBody>
      </p:sp>
    </p:spTree>
    <p:extLst>
      <p:ext uri="{BB962C8B-B14F-4D97-AF65-F5344CB8AC3E}">
        <p14:creationId xmlns:p14="http://schemas.microsoft.com/office/powerpoint/2010/main" val="181452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29755</TotalTime>
  <Words>909</Words>
  <Application>Microsoft Office PowerPoint</Application>
  <PresentationFormat>On-screen Show (4:3)</PresentationFormat>
  <Paragraphs>112</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Cellular Automata</vt:lpstr>
      <vt:lpstr>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martenvdijk</dc:creator>
  <cp:lastModifiedBy>admin</cp:lastModifiedBy>
  <cp:revision>222</cp:revision>
  <dcterms:created xsi:type="dcterms:W3CDTF">2015-01-26T01:40:28Z</dcterms:created>
  <dcterms:modified xsi:type="dcterms:W3CDTF">2016-07-04T23:01:23Z</dcterms:modified>
</cp:coreProperties>
</file>