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357" r:id="rId3"/>
    <p:sldId id="307" r:id="rId4"/>
    <p:sldId id="308" r:id="rId5"/>
    <p:sldId id="330" r:id="rId6"/>
    <p:sldId id="331" r:id="rId7"/>
    <p:sldId id="332" r:id="rId8"/>
    <p:sldId id="333" r:id="rId9"/>
    <p:sldId id="334" r:id="rId10"/>
    <p:sldId id="335" r:id="rId11"/>
    <p:sldId id="336" r:id="rId12"/>
    <p:sldId id="337" r:id="rId13"/>
    <p:sldId id="338" r:id="rId14"/>
    <p:sldId id="339" r:id="rId15"/>
    <p:sldId id="340" r:id="rId16"/>
    <p:sldId id="355"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559" autoAdjust="0"/>
  </p:normalViewPr>
  <p:slideViewPr>
    <p:cSldViewPr snapToGrid="0">
      <p:cViewPr varScale="1">
        <p:scale>
          <a:sx n="66" d="100"/>
          <a:sy n="66" d="100"/>
        </p:scale>
        <p:origin x="1310" y="26"/>
      </p:cViewPr>
      <p:guideLst/>
    </p:cSldViewPr>
  </p:slideViewPr>
  <p:notesTextViewPr>
    <p:cViewPr>
      <p:scale>
        <a:sx n="1" d="1"/>
        <a:sy n="1" d="1"/>
      </p:scale>
      <p:origin x="0" y="0"/>
    </p:cViewPr>
  </p:notesTextViewPr>
  <p:sorterViewPr>
    <p:cViewPr>
      <p:scale>
        <a:sx n="100" d="100"/>
        <a:sy n="100" d="100"/>
      </p:scale>
      <p:origin x="0" y="-335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BDDE4-1DD6-44B2-873D-27A195CF9248}" type="datetimeFigureOut">
              <a:rPr lang="en-US" smtClean="0"/>
              <a:t>7/4/2016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AE084-E905-49C1-9641-9657DFF75493}" type="slidenum">
              <a:rPr lang="en-US" smtClean="0"/>
              <a:t>‹#›</a:t>
            </a:fld>
            <a:endParaRPr lang="en-US"/>
          </a:p>
        </p:txBody>
      </p:sp>
    </p:spTree>
    <p:extLst>
      <p:ext uri="{BB962C8B-B14F-4D97-AF65-F5344CB8AC3E}">
        <p14:creationId xmlns:p14="http://schemas.microsoft.com/office/powerpoint/2010/main" val="2414945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41755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8859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87571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6376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227ED-98E1-446C-9861-755A7A5E9995}" type="datetimeFigureOut">
              <a:rPr lang="en-US" smtClean="0"/>
              <a:t>7/4/2016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86258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62279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227ED-98E1-446C-9861-755A7A5E9995}" type="datetimeFigureOut">
              <a:rPr lang="en-US" smtClean="0"/>
              <a:t>7/4/2016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50189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2227ED-98E1-446C-9861-755A7A5E9995}" type="datetimeFigureOut">
              <a:rPr lang="en-US" smtClean="0"/>
              <a:t>7/4/2016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7709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227ED-98E1-446C-9861-755A7A5E9995}" type="datetimeFigureOut">
              <a:rPr lang="en-US" smtClean="0"/>
              <a:t>7/4/2016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39488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16168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27ED-98E1-446C-9861-755A7A5E9995}" type="datetimeFigureOut">
              <a:rPr lang="en-US" smtClean="0"/>
              <a:t>7/4/2016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C83CD-E14F-40C0-9B27-B352628623BB}" type="slidenum">
              <a:rPr lang="en-US" smtClean="0"/>
              <a:t>‹#›</a:t>
            </a:fld>
            <a:endParaRPr lang="en-US"/>
          </a:p>
        </p:txBody>
      </p:sp>
    </p:spTree>
    <p:extLst>
      <p:ext uri="{BB962C8B-B14F-4D97-AF65-F5344CB8AC3E}">
        <p14:creationId xmlns:p14="http://schemas.microsoft.com/office/powerpoint/2010/main" val="2107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227ED-98E1-446C-9861-755A7A5E9995}" type="datetimeFigureOut">
              <a:rPr lang="en-US" smtClean="0"/>
              <a:t>7/4/2016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C83CD-E14F-40C0-9B27-B352628623BB}" type="slidenum">
              <a:rPr lang="en-US" smtClean="0"/>
              <a:t>‹#›</a:t>
            </a:fld>
            <a:endParaRPr lang="en-US"/>
          </a:p>
        </p:txBody>
      </p:sp>
    </p:spTree>
    <p:extLst>
      <p:ext uri="{BB962C8B-B14F-4D97-AF65-F5344CB8AC3E}">
        <p14:creationId xmlns:p14="http://schemas.microsoft.com/office/powerpoint/2010/main" val="86513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Cellular Automata</a:t>
            </a:r>
          </a:p>
        </p:txBody>
      </p:sp>
      <p:sp>
        <p:nvSpPr>
          <p:cNvPr id="3" name="Subtitle 2"/>
          <p:cNvSpPr>
            <a:spLocks noGrp="1"/>
          </p:cNvSpPr>
          <p:nvPr>
            <p:ph type="subTitle" idx="1"/>
          </p:nvPr>
        </p:nvSpPr>
        <p:spPr>
          <a:xfrm>
            <a:off x="1143000" y="3602038"/>
            <a:ext cx="7315200" cy="1655762"/>
          </a:xfrm>
        </p:spPr>
        <p:txBody>
          <a:bodyPr/>
          <a:lstStyle/>
          <a:p>
            <a:r>
              <a:rPr lang="en-US" dirty="0"/>
              <a:t>Reversibility</a:t>
            </a:r>
          </a:p>
        </p:txBody>
      </p:sp>
    </p:spTree>
    <p:extLst>
      <p:ext uri="{BB962C8B-B14F-4D97-AF65-F5344CB8AC3E}">
        <p14:creationId xmlns:p14="http://schemas.microsoft.com/office/powerpoint/2010/main" val="305825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514437" y="1422400"/>
                <a:ext cx="16120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𝑄</m:t>
                      </m:r>
                      <m:r>
                        <a:rPr lang="en-US" b="0" i="1" smtClean="0">
                          <a:latin typeface="Cambria Math" panose="02040503050406030204" pitchFamily="18" charset="0"/>
                        </a:rPr>
                        <m:t>+ </m:t>
                      </m:r>
                      <m:r>
                        <m:rPr>
                          <m:sty m:val="p"/>
                        </m:rPr>
                        <a:rPr lang="el-GR" b="0" i="1" smtClean="0">
                          <a:latin typeface="Cambria Math" panose="02040503050406030204" pitchFamily="18" charset="0"/>
                        </a:rPr>
                        <m:t>δ</m:t>
                      </m:r>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𝑑𝑈</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514437" y="1422400"/>
                <a:ext cx="1612044" cy="276999"/>
              </a:xfrm>
              <a:prstGeom prst="rect">
                <a:avLst/>
              </a:prstGeom>
              <a:blipFill rotWithShape="0">
                <a:blip r:embed="rId2"/>
                <a:stretch>
                  <a:fillRect l="-3030" r="-3409" b="-28261"/>
                </a:stretch>
              </a:blipFill>
            </p:spPr>
            <p:txBody>
              <a:bodyPr/>
              <a:lstStyle/>
              <a:p>
                <a:r>
                  <a:rPr lang="en-US">
                    <a:noFill/>
                  </a:rPr>
                  <a:t> </a:t>
                </a:r>
              </a:p>
            </p:txBody>
          </p:sp>
        </mc:Fallback>
      </mc:AlternateContent>
      <p:sp>
        <p:nvSpPr>
          <p:cNvPr id="4" name="TextBox 3"/>
          <p:cNvSpPr txBox="1"/>
          <p:nvPr/>
        </p:nvSpPr>
        <p:spPr>
          <a:xfrm>
            <a:off x="397163" y="535709"/>
            <a:ext cx="8386618" cy="646331"/>
          </a:xfrm>
          <a:prstGeom prst="rect">
            <a:avLst/>
          </a:prstGeom>
          <a:noFill/>
        </p:spPr>
        <p:txBody>
          <a:bodyPr wrap="square" rtlCol="0">
            <a:spAutoFit/>
          </a:bodyPr>
          <a:lstStyle/>
          <a:p>
            <a:r>
              <a:rPr lang="en-US" dirty="0"/>
              <a:t>It may not be that the part of the energy of the system which exists in the form of heat be supplied as heat (it may be supplied, e.g., as the mechanical energy in compression)</a:t>
            </a:r>
          </a:p>
        </p:txBody>
      </p:sp>
      <mc:AlternateContent xmlns:mc="http://schemas.openxmlformats.org/markup-compatibility/2006" xmlns:a14="http://schemas.microsoft.com/office/drawing/2010/main">
        <mc:Choice Requires="a14">
          <p:sp>
            <p:nvSpPr>
              <p:cNvPr id="5" name="TextBox 4"/>
              <p:cNvSpPr txBox="1"/>
              <p:nvPr/>
            </p:nvSpPr>
            <p:spPr>
              <a:xfrm>
                <a:off x="3514437" y="2617110"/>
                <a:ext cx="4274119"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𝑊</m:t>
                      </m:r>
                      <m:r>
                        <a:rPr lang="en-US" b="0" i="1" smtClean="0">
                          <a:latin typeface="Cambria Math" panose="02040503050406030204" pitchFamily="18" charset="0"/>
                        </a:rPr>
                        <m:t>=−</m:t>
                      </m:r>
                      <m:nary>
                        <m:naryPr>
                          <m:chr m:val="∮"/>
                          <m:limLoc m:val="undOvr"/>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𝑑𝑆</m:t>
                          </m:r>
                          <m:r>
                            <a:rPr lang="en-US" b="0" i="1" smtClean="0">
                              <a:latin typeface="Cambria Math" panose="02040503050406030204" pitchFamily="18" charset="0"/>
                            </a:rPr>
                            <m:t> </m:t>
                          </m:r>
                          <m:r>
                            <m:rPr>
                              <m:sty m:val="p"/>
                            </m:rPr>
                            <a:rPr lang="el-GR" b="0" i="1" smtClean="0">
                              <a:latin typeface="Cambria Math" panose="02040503050406030204" pitchFamily="18" charset="0"/>
                            </a:rPr>
                            <m:t>δ</m:t>
                          </m:r>
                          <m:r>
                            <a:rPr lang="en-US" b="0" i="1" smtClean="0">
                              <a:latin typeface="Cambria Math" panose="02040503050406030204" pitchFamily="18" charset="0"/>
                            </a:rPr>
                            <m:t>𝑠</m:t>
                          </m:r>
                        </m:e>
                      </m:nary>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nary>
                        <m:naryPr>
                          <m:chr m:val="∮"/>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𝑑𝑆</m:t>
                          </m:r>
                          <m:r>
                            <a:rPr lang="en-US" b="0" i="1" smtClean="0">
                              <a:latin typeface="Cambria Math" panose="02040503050406030204" pitchFamily="18" charset="0"/>
                            </a:rPr>
                            <m:t> </m:t>
                          </m:r>
                          <m:r>
                            <m:rPr>
                              <m:sty m:val="p"/>
                            </m:rPr>
                            <a:rPr lang="el-GR" b="0" i="1" smtClean="0">
                              <a:latin typeface="Cambria Math" panose="02040503050406030204" pitchFamily="18" charset="0"/>
                            </a:rPr>
                            <m:t>δ</m:t>
                          </m:r>
                          <m:r>
                            <a:rPr lang="en-US" b="0" i="1" smtClean="0">
                              <a:latin typeface="Cambria Math" panose="02040503050406030204" pitchFamily="18" charset="0"/>
                            </a:rPr>
                            <m:t>𝑠</m:t>
                          </m:r>
                        </m:e>
                      </m:nary>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𝑑𝑉</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514437" y="2617110"/>
                <a:ext cx="4274119" cy="726546"/>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397163" y="1970779"/>
            <a:ext cx="8469745" cy="646331"/>
          </a:xfrm>
          <a:prstGeom prst="rect">
            <a:avLst/>
          </a:prstGeom>
          <a:noFill/>
        </p:spPr>
        <p:txBody>
          <a:bodyPr wrap="square" rtlCol="0">
            <a:spAutoFit/>
          </a:bodyPr>
          <a:lstStyle/>
          <a:p>
            <a:r>
              <a:rPr lang="en-US" dirty="0"/>
              <a:t>If every element </a:t>
            </a:r>
            <a:r>
              <a:rPr lang="en-US" dirty="0" err="1"/>
              <a:t>dS</a:t>
            </a:r>
            <a:r>
              <a:rPr lang="en-US" dirty="0"/>
              <a:t> of the surface experiences a displacement </a:t>
            </a:r>
            <a:r>
              <a:rPr lang="el-GR" dirty="0"/>
              <a:t>δ</a:t>
            </a:r>
            <a:r>
              <a:rPr lang="en-US" dirty="0"/>
              <a:t>s, then (work = force x distance) </a:t>
            </a:r>
          </a:p>
        </p:txBody>
      </p:sp>
      <mc:AlternateContent xmlns:mc="http://schemas.openxmlformats.org/markup-compatibility/2006" xmlns:a14="http://schemas.microsoft.com/office/drawing/2010/main">
        <mc:Choice Requires="a14">
          <p:sp>
            <p:nvSpPr>
              <p:cNvPr id="7" name="TextBox 6"/>
              <p:cNvSpPr txBox="1"/>
              <p:nvPr/>
            </p:nvSpPr>
            <p:spPr>
              <a:xfrm>
                <a:off x="3514437" y="3712988"/>
                <a:ext cx="16772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𝑑𝑈</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𝑑𝑉</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514437" y="3712988"/>
                <a:ext cx="1677254" cy="276999"/>
              </a:xfrm>
              <a:prstGeom prst="rect">
                <a:avLst/>
              </a:prstGeom>
              <a:blipFill rotWithShape="0">
                <a:blip r:embed="rId4"/>
                <a:stretch>
                  <a:fillRect l="-2909" r="-2909" b="-28261"/>
                </a:stretch>
              </a:blipFill>
            </p:spPr>
            <p:txBody>
              <a:bodyPr/>
              <a:lstStyle/>
              <a:p>
                <a:r>
                  <a:rPr lang="en-US">
                    <a:noFill/>
                  </a:rPr>
                  <a:t> </a:t>
                </a:r>
              </a:p>
            </p:txBody>
          </p:sp>
        </mc:Fallback>
      </mc:AlternateContent>
      <p:sp>
        <p:nvSpPr>
          <p:cNvPr id="8" name="TextBox 7"/>
          <p:cNvSpPr txBox="1"/>
          <p:nvPr/>
        </p:nvSpPr>
        <p:spPr>
          <a:xfrm>
            <a:off x="2886380" y="4137892"/>
            <a:ext cx="4610621" cy="646331"/>
          </a:xfrm>
          <a:prstGeom prst="rect">
            <a:avLst/>
          </a:prstGeom>
          <a:noFill/>
        </p:spPr>
        <p:txBody>
          <a:bodyPr wrap="none" rtlCol="0">
            <a:spAutoFit/>
          </a:bodyPr>
          <a:lstStyle/>
          <a:p>
            <a:r>
              <a:rPr lang="en-US" dirty="0" err="1"/>
              <a:t>dU</a:t>
            </a:r>
            <a:r>
              <a:rPr lang="en-US" dirty="0"/>
              <a:t> is the increase in internal energy</a:t>
            </a:r>
          </a:p>
          <a:p>
            <a:r>
              <a:rPr lang="en-US" dirty="0"/>
              <a:t>p </a:t>
            </a:r>
            <a:r>
              <a:rPr lang="en-US" dirty="0" err="1"/>
              <a:t>dV</a:t>
            </a:r>
            <a:r>
              <a:rPr lang="en-US" dirty="0"/>
              <a:t> is the amount of external work performed</a:t>
            </a:r>
          </a:p>
        </p:txBody>
      </p:sp>
      <mc:AlternateContent xmlns:mc="http://schemas.openxmlformats.org/markup-compatibility/2006" xmlns:a14="http://schemas.microsoft.com/office/drawing/2010/main">
        <mc:Choice Requires="a14">
          <p:sp>
            <p:nvSpPr>
              <p:cNvPr id="9" name="TextBox 8"/>
              <p:cNvSpPr txBox="1"/>
              <p:nvPr/>
            </p:nvSpPr>
            <p:spPr>
              <a:xfrm>
                <a:off x="3481832" y="5019933"/>
                <a:ext cx="16029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𝑑𝑢</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𝑑𝑣</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481832" y="5019933"/>
                <a:ext cx="1602939" cy="276999"/>
              </a:xfrm>
              <a:prstGeom prst="rect">
                <a:avLst/>
              </a:prstGeom>
              <a:blipFill rotWithShape="0">
                <a:blip r:embed="rId5"/>
                <a:stretch>
                  <a:fillRect l="-3422" r="-3042" b="-23913"/>
                </a:stretch>
              </a:blipFill>
            </p:spPr>
            <p:txBody>
              <a:bodyPr/>
              <a:lstStyle/>
              <a:p>
                <a:r>
                  <a:rPr lang="en-US">
                    <a:noFill/>
                  </a:rPr>
                  <a:t> </a:t>
                </a:r>
              </a:p>
            </p:txBody>
          </p:sp>
        </mc:Fallback>
      </mc:AlternateContent>
    </p:spTree>
    <p:extLst>
      <p:ext uri="{BB962C8B-B14F-4D97-AF65-F5344CB8AC3E}">
        <p14:creationId xmlns:p14="http://schemas.microsoft.com/office/powerpoint/2010/main" val="34339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2992305" y="512588"/>
                <a:ext cx="2129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rPr>
                        <m:t>δ</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𝑑𝑢</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𝑑𝑣</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992305" y="512588"/>
                <a:ext cx="2129878" cy="369332"/>
              </a:xfrm>
              <a:prstGeom prst="rect">
                <a:avLst/>
              </a:prstGeom>
              <a:blipFill rotWithShape="0">
                <a:blip r:embed="rId2"/>
                <a:stretch>
                  <a:fillRect l="-3152" r="-2865" b="-24590"/>
                </a:stretch>
              </a:blipFill>
            </p:spPr>
            <p:txBody>
              <a:bodyPr/>
              <a:lstStyle/>
              <a:p>
                <a:r>
                  <a:rPr lang="en-US">
                    <a:noFill/>
                  </a:rPr>
                  <a:t> </a:t>
                </a:r>
              </a:p>
            </p:txBody>
          </p:sp>
        </mc:Fallback>
      </mc:AlternateContent>
      <p:sp>
        <p:nvSpPr>
          <p:cNvPr id="2" name="TextBox 1"/>
          <p:cNvSpPr txBox="1"/>
          <p:nvPr/>
        </p:nvSpPr>
        <p:spPr>
          <a:xfrm>
            <a:off x="555479" y="1153811"/>
            <a:ext cx="2164119" cy="369332"/>
          </a:xfrm>
          <a:prstGeom prst="rect">
            <a:avLst/>
          </a:prstGeom>
          <a:noFill/>
        </p:spPr>
        <p:txBody>
          <a:bodyPr wrap="none" rtlCol="0">
            <a:spAutoFit/>
          </a:bodyPr>
          <a:lstStyle/>
          <a:p>
            <a:r>
              <a:rPr lang="en-US" dirty="0"/>
              <a:t>For constant volume:</a:t>
            </a:r>
          </a:p>
        </p:txBody>
      </p:sp>
      <mc:AlternateContent xmlns:mc="http://schemas.openxmlformats.org/markup-compatibility/2006" xmlns:a14="http://schemas.microsoft.com/office/drawing/2010/main">
        <mc:Choice Requires="a14">
          <p:sp>
            <p:nvSpPr>
              <p:cNvPr id="10" name="TextBox 9"/>
              <p:cNvSpPr txBox="1"/>
              <p:nvPr/>
            </p:nvSpPr>
            <p:spPr>
              <a:xfrm>
                <a:off x="2992305" y="987355"/>
                <a:ext cx="1873141" cy="7022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m:rPr>
                              <m:sty m:val="p"/>
                            </m:rPr>
                            <a:rPr lang="el-GR" sz="2400" i="1" smtClean="0">
                              <a:latin typeface="Cambria Math" panose="02040503050406030204" pitchFamily="18" charset="0"/>
                            </a:rPr>
                            <m:t>δ</m:t>
                          </m:r>
                          <m:r>
                            <a:rPr lang="en-US" sz="2400" b="0" i="1" smtClean="0">
                              <a:latin typeface="Cambria Math" panose="02040503050406030204" pitchFamily="18" charset="0"/>
                            </a:rPr>
                            <m:t>𝑞</m:t>
                          </m:r>
                        </m:num>
                        <m:den>
                          <m:r>
                            <a:rPr lang="en-US" sz="2400" b="0" i="1" smtClean="0">
                              <a:latin typeface="Cambria Math" panose="02040503050406030204" pitchFamily="18" charset="0"/>
                            </a:rPr>
                            <m:t>𝑑𝑇</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𝑢</m:t>
                          </m:r>
                        </m:num>
                        <m:den>
                          <m:r>
                            <a:rPr lang="en-US" sz="2400" b="0" i="1" smtClean="0">
                              <a:latin typeface="Cambria Math" panose="02040503050406030204" pitchFamily="18" charset="0"/>
                            </a:rPr>
                            <m:t>𝜕</m:t>
                          </m:r>
                          <m:r>
                            <a:rPr lang="en-US" sz="2400" b="0" i="1" smtClean="0">
                              <a:latin typeface="Cambria Math" panose="02040503050406030204" pitchFamily="18" charset="0"/>
                            </a:rPr>
                            <m:t>𝑇</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𝑣</m:t>
                          </m:r>
                        </m:sub>
                      </m:sSub>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2992305" y="987355"/>
                <a:ext cx="1873141" cy="702244"/>
              </a:xfrm>
              <a:prstGeom prst="rect">
                <a:avLst/>
              </a:prstGeom>
              <a:blipFill rotWithShape="0">
                <a:blip r:embed="rId3"/>
                <a:stretch>
                  <a:fillRect/>
                </a:stretch>
              </a:blipFill>
            </p:spPr>
            <p:txBody>
              <a:bodyPr/>
              <a:lstStyle/>
              <a:p>
                <a:r>
                  <a:rPr lang="en-US">
                    <a:noFill/>
                  </a:rPr>
                  <a:t> </a:t>
                </a:r>
              </a:p>
            </p:txBody>
          </p:sp>
        </mc:Fallback>
      </mc:AlternateContent>
      <p:sp>
        <p:nvSpPr>
          <p:cNvPr id="11" name="TextBox 10"/>
          <p:cNvSpPr txBox="1"/>
          <p:nvPr/>
        </p:nvSpPr>
        <p:spPr>
          <a:xfrm>
            <a:off x="555479" y="1992620"/>
            <a:ext cx="2274020" cy="369332"/>
          </a:xfrm>
          <a:prstGeom prst="rect">
            <a:avLst/>
          </a:prstGeom>
          <a:noFill/>
        </p:spPr>
        <p:txBody>
          <a:bodyPr wrap="none" rtlCol="0">
            <a:spAutoFit/>
          </a:bodyPr>
          <a:lstStyle/>
          <a:p>
            <a:r>
              <a:rPr lang="en-US" dirty="0"/>
              <a:t>For constant pressure:</a:t>
            </a:r>
          </a:p>
        </p:txBody>
      </p:sp>
      <mc:AlternateContent xmlns:mc="http://schemas.openxmlformats.org/markup-compatibility/2006" xmlns:a14="http://schemas.microsoft.com/office/drawing/2010/main">
        <mc:Choice Requires="a14">
          <p:sp>
            <p:nvSpPr>
              <p:cNvPr id="12" name="TextBox 11"/>
              <p:cNvSpPr txBox="1"/>
              <p:nvPr/>
            </p:nvSpPr>
            <p:spPr>
              <a:xfrm>
                <a:off x="2992305" y="2664974"/>
                <a:ext cx="4901342" cy="543034"/>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𝑑𝑢</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𝑢</m:t>
                        </m:r>
                      </m:num>
                      <m:den>
                        <m:r>
                          <a:rPr lang="en-US" sz="2400" b="0" i="1" smtClean="0">
                            <a:latin typeface="Cambria Math" panose="02040503050406030204" pitchFamily="18" charset="0"/>
                          </a:rPr>
                          <m:t>𝜕</m:t>
                        </m:r>
                        <m:r>
                          <a:rPr lang="en-US" sz="2400" b="0" i="1" smtClean="0">
                            <a:latin typeface="Cambria Math" panose="02040503050406030204" pitchFamily="18" charset="0"/>
                          </a:rPr>
                          <m:t>𝑇</m:t>
                        </m:r>
                      </m:den>
                    </m:f>
                    <m:r>
                      <a:rPr lang="en-US" sz="2400" b="0" i="1" smtClean="0">
                        <a:latin typeface="Cambria Math" panose="02040503050406030204" pitchFamily="18" charset="0"/>
                      </a:rPr>
                      <m:t> </m:t>
                    </m:r>
                    <m:r>
                      <a:rPr lang="en-US" sz="2400" b="0" i="1" smtClean="0">
                        <a:latin typeface="Cambria Math" panose="02040503050406030204" pitchFamily="18" charset="0"/>
                      </a:rPr>
                      <m:t>𝑑𝑇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𝑢</m:t>
                        </m:r>
                      </m:num>
                      <m:den>
                        <m:r>
                          <a:rPr lang="en-US" sz="2400" b="0" i="1" smtClean="0">
                            <a:latin typeface="Cambria Math" panose="02040503050406030204" pitchFamily="18" charset="0"/>
                          </a:rPr>
                          <m:t>𝜕</m:t>
                        </m:r>
                        <m:r>
                          <a:rPr lang="en-US" sz="2400" b="0" i="1" smtClean="0">
                            <a:latin typeface="Cambria Math" panose="02040503050406030204" pitchFamily="18" charset="0"/>
                          </a:rPr>
                          <m:t>𝑣</m:t>
                        </m:r>
                      </m:den>
                    </m:f>
                    <m:r>
                      <a:rPr lang="en-US" sz="2400" b="0" i="1" smtClean="0">
                        <a:latin typeface="Cambria Math" panose="02040503050406030204" pitchFamily="18" charset="0"/>
                      </a:rPr>
                      <m:t> </m:t>
                    </m:r>
                    <m:r>
                      <a:rPr lang="en-US" sz="2400" b="0" i="1" smtClean="0">
                        <a:latin typeface="Cambria Math" panose="02040503050406030204" pitchFamily="18" charset="0"/>
                      </a:rPr>
                      <m:t>𝑑𝑣</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𝑐</m:t>
                        </m:r>
                      </m:e>
                      <m:sub>
                        <m:r>
                          <a:rPr lang="en-US" sz="2400" i="1">
                            <a:latin typeface="Cambria Math" panose="02040503050406030204" pitchFamily="18" charset="0"/>
                          </a:rPr>
                          <m:t>𝑣</m:t>
                        </m:r>
                      </m:sub>
                    </m:sSub>
                  </m:oMath>
                </a14:m>
                <a:r>
                  <a:rPr lang="en-US" sz="2400" dirty="0"/>
                  <a:t> </a:t>
                </a:r>
                <a14:m>
                  <m:oMath xmlns:m="http://schemas.openxmlformats.org/officeDocument/2006/math">
                    <m:r>
                      <a:rPr lang="en-US" sz="2400" i="1">
                        <a:latin typeface="Cambria Math" panose="02040503050406030204" pitchFamily="18" charset="0"/>
                      </a:rPr>
                      <m:t>𝑑𝑇</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𝑢</m:t>
                        </m:r>
                      </m:num>
                      <m:den>
                        <m:r>
                          <a:rPr lang="en-US" sz="2400" i="1">
                            <a:latin typeface="Cambria Math" panose="02040503050406030204" pitchFamily="18" charset="0"/>
                          </a:rPr>
                          <m:t>𝜕</m:t>
                        </m:r>
                        <m:r>
                          <a:rPr lang="en-US" sz="2400" i="1">
                            <a:latin typeface="Cambria Math" panose="02040503050406030204" pitchFamily="18" charset="0"/>
                          </a:rPr>
                          <m:t>𝑣</m:t>
                        </m:r>
                      </m:den>
                    </m:f>
                    <m:r>
                      <a:rPr lang="en-US" sz="2400" i="1">
                        <a:latin typeface="Cambria Math" panose="02040503050406030204" pitchFamily="18" charset="0"/>
                      </a:rPr>
                      <m:t> </m:t>
                    </m:r>
                    <m:r>
                      <a:rPr lang="en-US" sz="2400" i="1">
                        <a:latin typeface="Cambria Math" panose="02040503050406030204" pitchFamily="18" charset="0"/>
                      </a:rPr>
                      <m:t>𝑑𝑣</m:t>
                    </m:r>
                  </m:oMath>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992305" y="2664974"/>
                <a:ext cx="4901342" cy="5430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992305" y="1795034"/>
                <a:ext cx="4095801" cy="7645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𝑑𝑣</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𝑣</m:t>
                          </m:r>
                        </m:num>
                        <m:den>
                          <m:r>
                            <a:rPr lang="en-US" sz="2400" b="0" i="1" smtClean="0">
                              <a:latin typeface="Cambria Math" panose="02040503050406030204" pitchFamily="18" charset="0"/>
                            </a:rPr>
                            <m:t>𝜕</m:t>
                          </m:r>
                          <m:r>
                            <a:rPr lang="en-US" sz="2400" b="0" i="1" smtClean="0">
                              <a:latin typeface="Cambria Math" panose="02040503050406030204" pitchFamily="18" charset="0"/>
                            </a:rPr>
                            <m:t>𝑇</m:t>
                          </m:r>
                        </m:den>
                      </m:f>
                      <m:r>
                        <a:rPr lang="en-US" sz="2400" b="0" i="1" smtClean="0">
                          <a:latin typeface="Cambria Math" panose="02040503050406030204" pitchFamily="18" charset="0"/>
                        </a:rPr>
                        <m:t> </m:t>
                      </m:r>
                      <m:r>
                        <a:rPr lang="en-US" sz="2400" b="0" i="1" smtClean="0">
                          <a:latin typeface="Cambria Math" panose="02040503050406030204" pitchFamily="18" charset="0"/>
                        </a:rPr>
                        <m:t>𝑑𝑇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𝑣</m:t>
                          </m:r>
                        </m:num>
                        <m:den>
                          <m:r>
                            <a:rPr lang="en-US" sz="2400" b="0" i="1" smtClean="0">
                              <a:latin typeface="Cambria Math" panose="02040503050406030204" pitchFamily="18" charset="0"/>
                            </a:rPr>
                            <m:t>𝜕</m:t>
                          </m:r>
                          <m:r>
                            <a:rPr lang="en-US" sz="2400" b="0" i="1" smtClean="0">
                              <a:latin typeface="Cambria Math" panose="02040503050406030204" pitchFamily="18" charset="0"/>
                            </a:rPr>
                            <m:t>𝑝</m:t>
                          </m:r>
                        </m:den>
                      </m:f>
                      <m:r>
                        <a:rPr lang="en-US" sz="2400" b="0" i="1" smtClean="0">
                          <a:latin typeface="Cambria Math" panose="02040503050406030204" pitchFamily="18" charset="0"/>
                        </a:rPr>
                        <m:t> </m:t>
                      </m:r>
                      <m:r>
                        <a:rPr lang="en-US" sz="2400" b="0" i="1" smtClean="0">
                          <a:latin typeface="Cambria Math" panose="02040503050406030204" pitchFamily="18" charset="0"/>
                        </a:rPr>
                        <m:t>𝑑𝑝</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𝑣</m:t>
                          </m:r>
                        </m:num>
                        <m:den>
                          <m:r>
                            <a:rPr lang="en-US" sz="2400" i="1">
                              <a:latin typeface="Cambria Math" panose="02040503050406030204" pitchFamily="18" charset="0"/>
                            </a:rPr>
                            <m:t>𝜕</m:t>
                          </m:r>
                          <m:r>
                            <a:rPr lang="en-US" sz="2400" i="1">
                              <a:latin typeface="Cambria Math" panose="02040503050406030204" pitchFamily="18" charset="0"/>
                            </a:rPr>
                            <m:t>𝑇</m:t>
                          </m:r>
                        </m:den>
                      </m:f>
                      <m:r>
                        <a:rPr lang="en-US" sz="2400" i="1">
                          <a:latin typeface="Cambria Math" panose="02040503050406030204" pitchFamily="18" charset="0"/>
                        </a:rPr>
                        <m:t> </m:t>
                      </m:r>
                      <m:r>
                        <a:rPr lang="en-US" sz="2400" i="1">
                          <a:latin typeface="Cambria Math" panose="02040503050406030204" pitchFamily="18" charset="0"/>
                        </a:rPr>
                        <m:t>𝑑𝑇</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992305" y="1795034"/>
                <a:ext cx="4095801" cy="76450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92305" y="3334351"/>
                <a:ext cx="3428952" cy="543034"/>
              </a:xfrm>
              <a:prstGeom prst="rect">
                <a:avLst/>
              </a:prstGeom>
              <a:noFill/>
            </p:spPr>
            <p:txBody>
              <a:bodyPr wrap="non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m:rPr>
                            <m:sty m:val="p"/>
                          </m:rPr>
                          <a:rPr lang="el-GR" sz="2400" i="1">
                            <a:latin typeface="Cambria Math" panose="02040503050406030204" pitchFamily="18" charset="0"/>
                          </a:rPr>
                          <m:t>δ</m:t>
                        </m:r>
                        <m:r>
                          <a:rPr lang="en-US" sz="2400" i="1">
                            <a:latin typeface="Cambria Math" panose="02040503050406030204" pitchFamily="18" charset="0"/>
                          </a:rPr>
                          <m:t>𝑞</m:t>
                        </m:r>
                      </m:num>
                      <m:den>
                        <m:r>
                          <a:rPr lang="en-US" sz="2400" i="1">
                            <a:latin typeface="Cambria Math" panose="02040503050406030204" pitchFamily="18" charset="0"/>
                          </a:rPr>
                          <m:t>𝑑𝑇</m:t>
                        </m:r>
                      </m:den>
                    </m:f>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𝑢</m:t>
                        </m:r>
                      </m:num>
                      <m:den>
                        <m:r>
                          <a:rPr lang="en-US" sz="2400" i="1">
                            <a:latin typeface="Cambria Math" panose="02040503050406030204" pitchFamily="18" charset="0"/>
                          </a:rPr>
                          <m:t>𝜕</m:t>
                        </m:r>
                        <m:r>
                          <a:rPr lang="en-US" sz="2400" i="1">
                            <a:latin typeface="Cambria Math" panose="02040503050406030204" pitchFamily="18" charset="0"/>
                          </a:rPr>
                          <m:t>𝑣</m:t>
                        </m:r>
                      </m:den>
                    </m:f>
                    <m:r>
                      <a:rPr lang="en-US" sz="2400" b="0" i="0" smtClean="0">
                        <a:latin typeface="Cambria Math" panose="02040503050406030204" pitchFamily="18" charset="0"/>
                      </a:rPr>
                      <m:t>+</m:t>
                    </m:r>
                    <m:r>
                      <a:rPr lang="en-US" sz="2400" i="1">
                        <a:latin typeface="Cambria Math" panose="02040503050406030204" pitchFamily="18" charset="0"/>
                      </a:rPr>
                      <m:t>𝑝</m:t>
                    </m:r>
                  </m:oMath>
                </a14:m>
                <a:r>
                  <a:rPr lang="en-US" sz="24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𝑣</m:t>
                        </m:r>
                      </m:num>
                      <m:den>
                        <m:r>
                          <a:rPr lang="en-US" sz="2400" i="1">
                            <a:latin typeface="Cambria Math" panose="02040503050406030204" pitchFamily="18" charset="0"/>
                          </a:rPr>
                          <m:t>𝜕</m:t>
                        </m:r>
                        <m:r>
                          <a:rPr lang="en-US" sz="2400" i="1">
                            <a:latin typeface="Cambria Math" panose="02040503050406030204" pitchFamily="18" charset="0"/>
                          </a:rPr>
                          <m:t>𝑇</m:t>
                        </m:r>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𝑝</m:t>
                        </m:r>
                      </m:sub>
                    </m:sSub>
                  </m:oMath>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992305" y="3334351"/>
                <a:ext cx="3428952" cy="543034"/>
              </a:xfrm>
              <a:prstGeom prst="rect">
                <a:avLst/>
              </a:prstGeom>
              <a:blipFill rotWithShape="0">
                <a:blip r:embed="rId6"/>
                <a:stretch>
                  <a:fillRect l="-178" b="-19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5479" y="3647110"/>
                <a:ext cx="8257310" cy="1494512"/>
              </a:xfrm>
              <a:prstGeom prst="rect">
                <a:avLst/>
              </a:prstGeom>
              <a:noFill/>
            </p:spPr>
            <p:txBody>
              <a:bodyPr wrap="square" rtlCol="0">
                <a:spAutoFit/>
              </a:bodyPr>
              <a:lstStyle/>
              <a:p>
                <a:r>
                  <a:rPr lang="en-US" dirty="0"/>
                  <a:t>For an ideal gas:</a:t>
                </a:r>
              </a:p>
              <a:p>
                <a:pPr marL="285750" indent="-285750">
                  <a:buFont typeface="Arial" panose="020B0604020202020204" pitchFamily="34" charset="0"/>
                  <a:buChar char="•"/>
                </a:pPr>
                <a:r>
                  <a:rPr lang="en-US" dirty="0"/>
                  <a:t>No forces acting between molecules </a:t>
                </a:r>
                <a:r>
                  <a:rPr lang="en-US" dirty="0">
                    <a:sym typeface="Wingdings" panose="05000000000000000000" pitchFamily="2" charset="2"/>
                  </a:rPr>
                  <a:t>Energy is independent of distances between molecules  independent of volume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𝑢</m:t>
                        </m:r>
                      </m:num>
                      <m:den>
                        <m:r>
                          <a:rPr lang="en-US" i="1">
                            <a:latin typeface="Cambria Math" panose="02040503050406030204" pitchFamily="18" charset="0"/>
                          </a:rPr>
                          <m:t>𝜕</m:t>
                        </m:r>
                        <m:r>
                          <a:rPr lang="en-US" i="1">
                            <a:latin typeface="Cambria Math" panose="02040503050406030204" pitchFamily="18" charset="0"/>
                          </a:rPr>
                          <m:t>𝑣</m:t>
                        </m:r>
                      </m:den>
                    </m:f>
                    <m:r>
                      <a:rPr lang="en-US">
                        <a:latin typeface="Cambria Math" panose="02040503050406030204" pitchFamily="18" charset="0"/>
                      </a:rPr>
                      <m:t>=0</m:t>
                    </m:r>
                  </m:oMath>
                </a14:m>
                <a:r>
                  <a:rPr lang="en-US" dirty="0">
                    <a:sym typeface="Wingdings" panose="05000000000000000000" pitchFamily="2" charset="2"/>
                  </a:rPr>
                  <a:t> and </a:t>
                </a:r>
                <a14:m>
                  <m:oMath xmlns:m="http://schemas.openxmlformats.org/officeDocument/2006/math">
                    <m:r>
                      <a:rPr lang="en-US" b="0" i="1" smtClean="0">
                        <a:latin typeface="Cambria Math" panose="02040503050406030204" pitchFamily="18" charset="0"/>
                        <a:sym typeface="Wingdings" panose="05000000000000000000" pitchFamily="2" charset="2"/>
                      </a:rPr>
                      <m:t>𝑢</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𝑢</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r>
                      <a:rPr lang="en-US" b="0" i="1" smtClean="0">
                        <a:latin typeface="Cambria Math" panose="02040503050406030204" pitchFamily="18" charset="0"/>
                        <a:sym typeface="Wingdings" panose="05000000000000000000" pitchFamily="2" charset="2"/>
                      </a:rPr>
                      <m:t>)</m:t>
                    </m:r>
                  </m:oMath>
                </a14:m>
                <a:r>
                  <a:rPr lang="en-US" dirty="0">
                    <a:sym typeface="Wingdings" panose="05000000000000000000" pitchFamily="2" charset="2"/>
                  </a:rPr>
                  <a:t>, </a:t>
                </a:r>
                <a14:m>
                  <m:oMath xmlns:m="http://schemas.openxmlformats.org/officeDocument/2006/math">
                    <m:r>
                      <a:rPr lang="en-US" b="0" i="1" dirty="0" smtClean="0">
                        <a:latin typeface="Cambria Math" panose="02040503050406030204" pitchFamily="18" charset="0"/>
                        <a:sym typeface="Wingdings" panose="05000000000000000000" pitchFamily="2" charset="2"/>
                      </a:rPr>
                      <m:t>𝑑𝑢</m:t>
                    </m:r>
                    <m:r>
                      <a:rPr lang="en-US" b="0" i="1" dirty="0" smtClean="0">
                        <a:latin typeface="Cambria Math" panose="02040503050406030204" pitchFamily="18" charset="0"/>
                        <a:sym typeface="Wingdings" panose="05000000000000000000" pitchFamily="2" charset="2"/>
                      </a:rPr>
                      <m:t>=</m:t>
                    </m:r>
                    <m:sSub>
                      <m:sSubPr>
                        <m:ctrlPr>
                          <a:rPr lang="en-US" b="0" i="1" dirty="0" smtClean="0">
                            <a:latin typeface="Cambria Math" panose="02040503050406030204" pitchFamily="18" charset="0"/>
                            <a:sym typeface="Wingdings" panose="05000000000000000000" pitchFamily="2" charset="2"/>
                          </a:rPr>
                        </m:ctrlPr>
                      </m:sSubPr>
                      <m:e>
                        <m:r>
                          <a:rPr lang="en-US" b="0" i="1" dirty="0" smtClean="0">
                            <a:latin typeface="Cambria Math" panose="02040503050406030204" pitchFamily="18" charset="0"/>
                            <a:sym typeface="Wingdings" panose="05000000000000000000" pitchFamily="2" charset="2"/>
                          </a:rPr>
                          <m:t>𝑐</m:t>
                        </m:r>
                      </m:e>
                      <m:sub>
                        <m:r>
                          <a:rPr lang="en-US" b="0" i="1" dirty="0" smtClean="0">
                            <a:latin typeface="Cambria Math" panose="02040503050406030204" pitchFamily="18" charset="0"/>
                            <a:sym typeface="Wingdings" panose="05000000000000000000" pitchFamily="2" charset="2"/>
                          </a:rPr>
                          <m:t>𝑣</m:t>
                        </m:r>
                      </m:sub>
                    </m:sSub>
                    <m:r>
                      <a:rPr lang="en-US" b="0" i="1" dirty="0" smtClean="0">
                        <a:latin typeface="Cambria Math" panose="02040503050406030204" pitchFamily="18" charset="0"/>
                        <a:sym typeface="Wingdings" panose="05000000000000000000" pitchFamily="2" charset="2"/>
                      </a:rPr>
                      <m:t>𝑑𝑇</m:t>
                    </m:r>
                  </m:oMath>
                </a14:m>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 </a:t>
                </a:r>
                <a14:m>
                  <m:oMath xmlns:m="http://schemas.openxmlformats.org/officeDocument/2006/math">
                    <m:r>
                      <a:rPr lang="en-US" i="1">
                        <a:latin typeface="Cambria Math" panose="02040503050406030204" pitchFamily="18" charset="0"/>
                      </a:rPr>
                      <m:t>𝑣𝑑𝑝</m:t>
                    </m:r>
                    <m:r>
                      <a:rPr lang="en-US" i="1">
                        <a:latin typeface="Cambria Math" panose="02040503050406030204" pitchFamily="18" charset="0"/>
                      </a:rPr>
                      <m:t>+</m:t>
                    </m:r>
                    <m:r>
                      <a:rPr lang="en-US" i="1">
                        <a:latin typeface="Cambria Math" panose="02040503050406030204" pitchFamily="18" charset="0"/>
                      </a:rPr>
                      <m:t>𝑝𝑑𝑣</m:t>
                    </m:r>
                    <m:r>
                      <a:rPr lang="en-US" i="1">
                        <a:latin typeface="Cambria Math" panose="02040503050406030204" pitchFamily="18" charset="0"/>
                      </a:rPr>
                      <m:t>=</m:t>
                    </m:r>
                    <m:r>
                      <a:rPr lang="en-US" i="1">
                        <a:latin typeface="Cambria Math" panose="02040503050406030204" pitchFamily="18" charset="0"/>
                      </a:rPr>
                      <m:t>𝑘𝑑𝑇</m:t>
                    </m:r>
                  </m:oMath>
                </a14:m>
                <a:r>
                  <a:rPr lang="en-US" dirty="0"/>
                  <a:t>, i.e. </a:t>
                </a:r>
                <a14:m>
                  <m:oMath xmlns:m="http://schemas.openxmlformats.org/officeDocument/2006/math">
                    <m:r>
                      <a:rPr lang="en-US" b="0" i="1" smtClean="0">
                        <a:latin typeface="Cambria Math" panose="02040503050406030204" pitchFamily="18" charset="0"/>
                      </a:rPr>
                      <m:t>𝑑𝑇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𝑝𝑑𝑣</m:t>
                        </m:r>
                        <m:r>
                          <a:rPr lang="en-US" b="0" i="1" smtClean="0">
                            <a:latin typeface="Cambria Math" panose="02040503050406030204" pitchFamily="18" charset="0"/>
                          </a:rPr>
                          <m:t>+</m:t>
                        </m:r>
                        <m:r>
                          <a:rPr lang="en-US" b="0" i="1" smtClean="0">
                            <a:latin typeface="Cambria Math" panose="02040503050406030204" pitchFamily="18" charset="0"/>
                          </a:rPr>
                          <m:t>𝑣𝑑𝑝</m:t>
                        </m:r>
                      </m:num>
                      <m:den>
                        <m:r>
                          <a:rPr lang="en-US" b="0" i="1" smtClean="0">
                            <a:latin typeface="Cambria Math" panose="02040503050406030204" pitchFamily="18" charset="0"/>
                          </a:rPr>
                          <m:t>𝑘</m:t>
                        </m:r>
                      </m:den>
                    </m:f>
                    <m:r>
                      <a:rPr lang="en-US" b="0" i="1" smtClean="0">
                        <a:latin typeface="Cambria Math" panose="02040503050406030204" pitchFamily="18" charset="0"/>
                      </a:rPr>
                      <m:t>.</m:t>
                    </m:r>
                  </m:oMath>
                </a14:m>
                <a:r>
                  <a:rPr lang="en-US" dirty="0"/>
                  <a:t> Hence, </a:t>
                </a:r>
                <a14:m>
                  <m:oMath xmlns:m="http://schemas.openxmlformats.org/officeDocument/2006/math">
                    <m:r>
                      <a:rPr lang="en-US" b="0" i="1" smtClean="0">
                        <a:latin typeface="Cambria Math" panose="02040503050406030204" pitchFamily="18" charset="0"/>
                      </a:rPr>
                      <m:t>𝑑𝑝</m:t>
                    </m:r>
                    <m:r>
                      <a:rPr lang="en-US" b="0" i="1" smtClean="0">
                        <a:latin typeface="Cambria Math" panose="02040503050406030204" pitchFamily="18" charset="0"/>
                      </a:rPr>
                      <m:t>=0</m:t>
                    </m:r>
                  </m:oMath>
                </a14:m>
                <a:r>
                  <a:rPr lang="en-US" dirty="0"/>
                  <a:t> </a:t>
                </a:r>
                <a:r>
                  <a:rPr lang="en-US" dirty="0">
                    <a:sym typeface="Wingdings" panose="05000000000000000000" pitchFamily="2" charset="2"/>
                  </a:rPr>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𝑣</m:t>
                        </m:r>
                      </m:num>
                      <m:den>
                        <m:r>
                          <a:rPr lang="en-US" i="1">
                            <a:latin typeface="Cambria Math" panose="02040503050406030204" pitchFamily="18" charset="0"/>
                          </a:rPr>
                          <m:t>𝜕</m:t>
                        </m:r>
                        <m:r>
                          <a:rPr lang="en-US" i="1">
                            <a:latin typeface="Cambria Math" panose="02040503050406030204" pitchFamily="18" charset="0"/>
                          </a:rPr>
                          <m:t>𝑇</m:t>
                        </m:r>
                      </m:den>
                    </m:f>
                    <m:r>
                      <a:rPr lang="en-US" b="0" i="0"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k</m:t>
                        </m:r>
                      </m:num>
                      <m:den>
                        <m:r>
                          <m:rPr>
                            <m:sty m:val="p"/>
                          </m:rPr>
                          <a:rPr lang="en-US" b="0" i="0" smtClean="0">
                            <a:latin typeface="Cambria Math" panose="02040503050406030204" pitchFamily="18" charset="0"/>
                          </a:rPr>
                          <m:t>p</m:t>
                        </m:r>
                      </m:den>
                    </m:f>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55479" y="3647110"/>
                <a:ext cx="8257310" cy="1494512"/>
              </a:xfrm>
              <a:prstGeom prst="rect">
                <a:avLst/>
              </a:prstGeom>
              <a:blipFill rotWithShape="0">
                <a:blip r:embed="rId7"/>
                <a:stretch>
                  <a:fillRect l="-590" t="-2041" r="-1033" b="-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390072" y="6318274"/>
                <a:ext cx="1041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390072" y="6318274"/>
                <a:ext cx="104196" cy="276999"/>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992305" y="5008212"/>
                <a:ext cx="1582934"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r>
                            <a:rPr lang="en-US" sz="2400" b="0" i="1" smtClean="0">
                              <a:latin typeface="Cambria Math" panose="02040503050406030204" pitchFamily="18" charset="0"/>
                            </a:rPr>
                            <m:t>𝑣</m:t>
                          </m:r>
                        </m:sub>
                      </m:sSub>
                      <m:r>
                        <a:rPr lang="en-US" sz="2400" b="0" i="1" smtClean="0">
                          <a:latin typeface="Cambria Math" panose="02040503050406030204" pitchFamily="18" charset="0"/>
                        </a:rPr>
                        <m:t>=</m:t>
                      </m:r>
                      <m:r>
                        <a:rPr lang="en-US" sz="2400" b="0" i="1" smtClean="0">
                          <a:latin typeface="Cambria Math" panose="02040503050406030204" pitchFamily="18" charset="0"/>
                        </a:rPr>
                        <m:t>𝑘</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992305" y="5008212"/>
                <a:ext cx="1582934" cy="397866"/>
              </a:xfrm>
              <a:prstGeom prst="rect">
                <a:avLst/>
              </a:prstGeom>
              <a:blipFill rotWithShape="0">
                <a:blip r:embed="rId9"/>
                <a:stretch>
                  <a:fillRect l="-2308" r="-3846"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8846" y="5717520"/>
                <a:ext cx="7779887" cy="460511"/>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𝑑𝑢</m:t>
                    </m:r>
                    <m:r>
                      <a:rPr lang="en-US" b="0" i="1" smtClean="0">
                        <a:latin typeface="Cambria Math" panose="02040503050406030204" pitchFamily="18" charset="0"/>
                      </a:rPr>
                      <m:t>+</m:t>
                    </m:r>
                    <m:r>
                      <a:rPr lang="en-US" b="0" i="1" smtClean="0">
                        <a:latin typeface="Cambria Math" panose="02040503050406030204" pitchFamily="18" charset="0"/>
                      </a:rPr>
                      <m:t>𝑝𝑑𝑣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0=</m:t>
                        </m:r>
                        <m:r>
                          <a:rPr lang="en-US" b="0" i="1" smtClean="0">
                            <a:latin typeface="Cambria Math" panose="02040503050406030204" pitchFamily="18" charset="0"/>
                          </a:rPr>
                          <m:t>𝑐</m:t>
                        </m:r>
                      </m:e>
                      <m:sub>
                        <m:r>
                          <a:rPr lang="en-US" b="0" i="1" smtClean="0">
                            <a:latin typeface="Cambria Math" panose="02040503050406030204" pitchFamily="18" charset="0"/>
                          </a:rPr>
                          <m:t>𝑣</m:t>
                        </m:r>
                      </m:sub>
                    </m:sSub>
                    <m:f>
                      <m:fPr>
                        <m:ctrlPr>
                          <a:rPr lang="en-US" i="1" smtClean="0">
                            <a:latin typeface="Cambria Math" panose="02040503050406030204" pitchFamily="18" charset="0"/>
                          </a:rPr>
                        </m:ctrlPr>
                      </m:fPr>
                      <m:num>
                        <m:r>
                          <a:rPr lang="en-US" i="1">
                            <a:latin typeface="Cambria Math" panose="02040503050406030204" pitchFamily="18" charset="0"/>
                          </a:rPr>
                          <m:t>𝑝𝑑𝑣</m:t>
                        </m:r>
                        <m:r>
                          <a:rPr lang="en-US" i="1">
                            <a:latin typeface="Cambria Math" panose="02040503050406030204" pitchFamily="18" charset="0"/>
                          </a:rPr>
                          <m:t>+</m:t>
                        </m:r>
                        <m:r>
                          <a:rPr lang="en-US" i="1">
                            <a:latin typeface="Cambria Math" panose="02040503050406030204" pitchFamily="18" charset="0"/>
                          </a:rPr>
                          <m:t>𝑣𝑑𝑝</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𝑣</m:t>
                            </m:r>
                          </m:sub>
                        </m:sSub>
                      </m:den>
                    </m:f>
                    <m:r>
                      <a:rPr lang="en-US" b="0" i="1" smtClean="0">
                        <a:latin typeface="Cambria Math" panose="02040503050406030204" pitchFamily="18" charset="0"/>
                      </a:rPr>
                      <m:t>+</m:t>
                    </m:r>
                    <m:r>
                      <a:rPr lang="en-US" b="0" i="1" smtClean="0">
                        <a:latin typeface="Cambria Math" panose="02040503050406030204" pitchFamily="18" charset="0"/>
                      </a:rPr>
                      <m:t>𝑝𝑑𝑣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𝑣</m:t>
                            </m:r>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𝑣</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𝑑𝑝</m:t>
                        </m:r>
                      </m:num>
                      <m:den>
                        <m:r>
                          <a:rPr lang="en-US" b="0" i="1" smtClean="0">
                            <a:latin typeface="Cambria Math" panose="02040503050406030204" pitchFamily="18" charset="0"/>
                          </a:rPr>
                          <m:t>𝑝</m:t>
                        </m:r>
                      </m:den>
                    </m:f>
                    <m:r>
                      <a:rPr lang="en-US" b="0" i="1" smtClean="0">
                        <a:latin typeface="Cambria Math" panose="02040503050406030204" pitchFamily="18" charset="0"/>
                      </a:rPr>
                      <m:t>=0⇒</m:t>
                    </m:r>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m:rPr>
                            <m:sty m:val="p"/>
                          </m:rPr>
                          <a:rPr lang="el-GR" b="0" i="1" smtClean="0">
                            <a:latin typeface="Cambria Math" panose="02040503050406030204" pitchFamily="18" charset="0"/>
                          </a:rPr>
                          <m:t>γ</m:t>
                        </m:r>
                      </m:sup>
                    </m:sSup>
                    <m:r>
                      <a:rPr lang="en-US" b="0" i="1" smtClean="0">
                        <a:latin typeface="Cambria Math" panose="02040503050406030204" pitchFamily="18" charset="0"/>
                      </a:rPr>
                      <m:t>=</m:t>
                    </m:r>
                    <m:r>
                      <a:rPr lang="en-US" b="0" i="1" smtClean="0">
                        <a:latin typeface="Cambria Math" panose="02040503050406030204" pitchFamily="18" charset="0"/>
                      </a:rPr>
                      <m:t>𝑐𝑜𝑛𝑠𝑡</m:t>
                    </m:r>
                    <m:r>
                      <a:rPr lang="en-US" b="0" i="1" smtClean="0">
                        <a:latin typeface="Cambria Math" panose="02040503050406030204" pitchFamily="18" charset="0"/>
                      </a:rPr>
                      <m:t>, </m:t>
                    </m:r>
                    <m:r>
                      <m:rPr>
                        <m:sty m:val="p"/>
                      </m:rPr>
                      <a:rPr lang="el-GR" b="0" i="1" smtClean="0">
                        <a:latin typeface="Cambria Math" panose="02040503050406030204" pitchFamily="18" charset="0"/>
                      </a:rPr>
                      <m:t>γ</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𝑣</m:t>
                            </m:r>
                          </m:sub>
                        </m:sSub>
                      </m:den>
                    </m:f>
                  </m:oMath>
                </a14:m>
                <a:r>
                  <a:rPr lang="en-US" dirty="0"/>
                  <a:t> </a:t>
                </a:r>
              </a:p>
            </p:txBody>
          </p:sp>
        </mc:Choice>
        <mc:Fallback xmlns="">
          <p:sp>
            <p:nvSpPr>
              <p:cNvPr id="23" name="TextBox 22"/>
              <p:cNvSpPr txBox="1">
                <a:spLocks noRot="1" noChangeAspect="1" noMove="1" noResize="1" noEditPoints="1" noAdjustHandles="1" noChangeArrowheads="1" noChangeShapeType="1" noTextEdit="1"/>
              </p:cNvSpPr>
              <p:nvPr/>
            </p:nvSpPr>
            <p:spPr>
              <a:xfrm>
                <a:off x="658846" y="5717520"/>
                <a:ext cx="7779887" cy="460511"/>
              </a:xfrm>
              <a:prstGeom prst="rect">
                <a:avLst/>
              </a:prstGeom>
              <a:blipFill rotWithShape="0">
                <a:blip r:embed="rId10"/>
                <a:stretch>
                  <a:fillRect l="-1019" t="-2667" b="-13333"/>
                </a:stretch>
              </a:blipFill>
            </p:spPr>
            <p:txBody>
              <a:bodyPr/>
              <a:lstStyle/>
              <a:p>
                <a:r>
                  <a:rPr lang="en-US">
                    <a:noFill/>
                  </a:rPr>
                  <a:t> </a:t>
                </a:r>
              </a:p>
            </p:txBody>
          </p:sp>
        </mc:Fallback>
      </mc:AlternateContent>
      <p:sp>
        <p:nvSpPr>
          <p:cNvPr id="24" name="TextBox 23"/>
          <p:cNvSpPr txBox="1"/>
          <p:nvPr/>
        </p:nvSpPr>
        <p:spPr>
          <a:xfrm>
            <a:off x="555479" y="5348188"/>
            <a:ext cx="7573099" cy="369332"/>
          </a:xfrm>
          <a:prstGeom prst="rect">
            <a:avLst/>
          </a:prstGeom>
          <a:noFill/>
        </p:spPr>
        <p:txBody>
          <a:bodyPr wrap="none" rtlCol="0">
            <a:spAutoFit/>
          </a:bodyPr>
          <a:lstStyle/>
          <a:p>
            <a:r>
              <a:rPr lang="en-US" dirty="0"/>
              <a:t>Adiabatic process (no heat is communicated to or abstracted from the system):</a:t>
            </a:r>
          </a:p>
        </p:txBody>
      </p:sp>
      <mc:AlternateContent xmlns:mc="http://schemas.openxmlformats.org/markup-compatibility/2006" xmlns:a14="http://schemas.microsoft.com/office/drawing/2010/main">
        <mc:Choice Requires="a14">
          <p:sp>
            <p:nvSpPr>
              <p:cNvPr id="25" name="TextBox 24"/>
              <p:cNvSpPr txBox="1"/>
              <p:nvPr/>
            </p:nvSpPr>
            <p:spPr>
              <a:xfrm>
                <a:off x="2008222" y="6283824"/>
                <a:ext cx="1775550" cy="285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𝑇</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𝑗</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𝑐𝑜𝑛𝑠𝑡</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2008222" y="6283824"/>
                <a:ext cx="1775550" cy="285912"/>
              </a:xfrm>
              <a:prstGeom prst="rect">
                <a:avLst/>
              </a:prstGeom>
              <a:blipFill rotWithShape="0">
                <a:blip r:embed="rId11"/>
                <a:stretch>
                  <a:fillRect l="-1712" t="-8511" r="-2055" b="-6383"/>
                </a:stretch>
              </a:blipFill>
            </p:spPr>
            <p:txBody>
              <a:bodyPr/>
              <a:lstStyle/>
              <a:p>
                <a:r>
                  <a:rPr lang="en-US">
                    <a:noFill/>
                  </a:rPr>
                  <a:t> </a:t>
                </a:r>
              </a:p>
            </p:txBody>
          </p:sp>
        </mc:Fallback>
      </mc:AlternateContent>
    </p:spTree>
    <p:extLst>
      <p:ext uri="{BB962C8B-B14F-4D97-AF65-F5344CB8AC3E}">
        <p14:creationId xmlns:p14="http://schemas.microsoft.com/office/powerpoint/2010/main" val="20821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4" grpId="0"/>
      <p:bldP spid="15" grpId="0"/>
      <p:bldP spid="16"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406400"/>
            <a:ext cx="5575694" cy="523220"/>
          </a:xfrm>
          <a:prstGeom prst="rect">
            <a:avLst/>
          </a:prstGeom>
          <a:noFill/>
        </p:spPr>
        <p:txBody>
          <a:bodyPr wrap="none" rtlCol="0">
            <a:spAutoFit/>
          </a:bodyPr>
          <a:lstStyle/>
          <a:p>
            <a:r>
              <a:rPr lang="en-US" sz="2800" b="1" dirty="0"/>
              <a:t>Carnot cycle &amp; the ideal heat engine</a:t>
            </a:r>
          </a:p>
        </p:txBody>
      </p:sp>
      <p:cxnSp>
        <p:nvCxnSpPr>
          <p:cNvPr id="4" name="Straight Connector 3"/>
          <p:cNvCxnSpPr/>
          <p:nvPr/>
        </p:nvCxnSpPr>
        <p:spPr>
          <a:xfrm flipH="1">
            <a:off x="1117600" y="1099127"/>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2258290" y="1099126"/>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757382" y="4031671"/>
            <a:ext cx="193040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126836" y="2872509"/>
            <a:ext cx="1140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26836" y="2189018"/>
            <a:ext cx="1140690" cy="923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523760" y="4057253"/>
                <a:ext cx="2347566" cy="369332"/>
              </a:xfrm>
              <a:prstGeom prst="rect">
                <a:avLst/>
              </a:prstGeom>
              <a:noFill/>
            </p:spPr>
            <p:txBody>
              <a:bodyPr wrap="none" rtlCol="0">
                <a:spAutoFit/>
              </a:bodyPr>
              <a:lstStyle/>
              <a:p>
                <a:r>
                  <a:rPr lang="en-US" dirty="0"/>
                  <a:t>Isothermal boiler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23760" y="4057253"/>
                <a:ext cx="2347566" cy="369332"/>
              </a:xfrm>
              <a:prstGeom prst="rect">
                <a:avLst/>
              </a:prstGeom>
              <a:blipFill rotWithShape="0">
                <a:blip r:embed="rId2"/>
                <a:stretch>
                  <a:fillRect l="-2338" t="-10000" b="-26667"/>
                </a:stretch>
              </a:blipFill>
            </p:spPr>
            <p:txBody>
              <a:bodyPr/>
              <a:lstStyle/>
              <a:p>
                <a:r>
                  <a:rPr lang="en-US">
                    <a:noFill/>
                  </a:rPr>
                  <a:t> </a:t>
                </a:r>
              </a:p>
            </p:txBody>
          </p:sp>
        </mc:Fallback>
      </mc:AlternateContent>
      <p:cxnSp>
        <p:nvCxnSpPr>
          <p:cNvPr id="16" name="Straight Arrow Connector 15"/>
          <p:cNvCxnSpPr/>
          <p:nvPr/>
        </p:nvCxnSpPr>
        <p:spPr>
          <a:xfrm flipV="1">
            <a:off x="1697181" y="2290618"/>
            <a:ext cx="0" cy="49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61967" y="2687843"/>
            <a:ext cx="359394" cy="369332"/>
          </a:xfrm>
          <a:prstGeom prst="rect">
            <a:avLst/>
          </a:prstGeom>
          <a:noFill/>
        </p:spPr>
        <p:txBody>
          <a:bodyPr wrap="none" rtlCol="0">
            <a:spAutoFit/>
          </a:bodyPr>
          <a:lstStyle/>
          <a:p>
            <a:r>
              <a:rPr lang="en-US" dirty="0"/>
              <a:t>1.</a:t>
            </a:r>
          </a:p>
        </p:txBody>
      </p:sp>
      <p:sp>
        <p:nvSpPr>
          <p:cNvPr id="18" name="TextBox 17"/>
          <p:cNvSpPr txBox="1"/>
          <p:nvPr/>
        </p:nvSpPr>
        <p:spPr>
          <a:xfrm>
            <a:off x="669633" y="2004352"/>
            <a:ext cx="359394"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9" name="TextBox 18"/>
              <p:cNvSpPr txBox="1"/>
              <p:nvPr/>
            </p:nvSpPr>
            <p:spPr>
              <a:xfrm>
                <a:off x="2828635" y="1345500"/>
                <a:ext cx="5816602" cy="2895152"/>
              </a:xfrm>
              <a:prstGeom prst="rect">
                <a:avLst/>
              </a:prstGeom>
              <a:noFill/>
            </p:spPr>
            <p:txBody>
              <a:bodyPr wrap="square" rtlCol="0">
                <a:spAutoFit/>
              </a:bodyPr>
              <a:lstStyle/>
              <a:p>
                <a:r>
                  <a:rPr lang="en-US" dirty="0"/>
                  <a:t>Reduce external pressure: allowing the gas to expand isothermally</a:t>
                </a:r>
              </a:p>
              <a:p>
                <a:endParaRPr lang="en-US" dirty="0"/>
              </a:p>
              <a:p>
                <a:r>
                  <a:rPr lang="en-US" dirty="0"/>
                  <a:t>Gas does work against the external pressure &amp; the equivalent amount of energy is taken from the </a:t>
                </a:r>
                <a:r>
                  <a:rPr lang="en-US" dirty="0" err="1"/>
                  <a:t>boyler</a:t>
                </a:r>
                <a:endParaRPr lang="en-US" dirty="0"/>
              </a:p>
              <a:p>
                <a:endParaRPr lang="en-US" dirty="0"/>
              </a:p>
              <a:p>
                <a:r>
                  <a:rPr lang="en-US" dirty="0"/>
                  <a:t>External work done:</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12</m:t>
                          </m:r>
                        </m:sub>
                      </m:sSub>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4"/>
                                </m:rPr>
                                <a:rPr lang="en-US" b="0" i="1" smtClean="0">
                                  <a:latin typeface="Cambria Math" panose="02040503050406030204" pitchFamily="18" charset="0"/>
                                </a:rPr>
                                <m:t>𝑣</m:t>
                              </m:r>
                            </m:e>
                            <m:sub>
                              <m:r>
                                <m:rPr>
                                  <m:brk m:alnAt="24"/>
                                </m:rPr>
                                <a:rPr lang="en-US" b="0" i="1" smtClean="0">
                                  <a:latin typeface="Cambria Math" panose="02040503050406030204" pitchFamily="18" charset="0"/>
                                </a:rPr>
                                <m:t>1</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sup>
                        <m:e>
                          <m:r>
                            <a:rPr lang="en-US" b="0" i="1" smtClean="0">
                              <a:latin typeface="Cambria Math" panose="02040503050406030204" pitchFamily="18" charset="0"/>
                            </a:rPr>
                            <m:t>𝑝𝑑𝑣</m:t>
                          </m:r>
                        </m:e>
                      </m:nary>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4"/>
                                </m:rPr>
                                <a:rPr lang="en-US" b="0" i="1" smtClean="0">
                                  <a:latin typeface="Cambria Math" panose="02040503050406030204" pitchFamily="18" charset="0"/>
                                </a:rPr>
                                <m:t>𝑣</m:t>
                              </m:r>
                            </m:e>
                            <m:sub>
                              <m:r>
                                <m:rPr>
                                  <m:brk m:alnAt="24"/>
                                </m:rPr>
                                <a:rPr lang="en-US" b="0" i="1" smtClean="0">
                                  <a:latin typeface="Cambria Math" panose="02040503050406030204" pitchFamily="18" charset="0"/>
                                </a:rPr>
                                <m:t>1</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sup>
                        <m:e>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r>
                                <a:rPr lang="en-US" b="0" i="1" smtClean="0">
                                  <a:latin typeface="Cambria Math" panose="02040503050406030204" pitchFamily="18" charset="0"/>
                                </a:rPr>
                                <m:t>𝑣</m:t>
                              </m:r>
                            </m:den>
                          </m:f>
                        </m:e>
                      </m:nary>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en>
                              </m:f>
                            </m:e>
                          </m:d>
                        </m:e>
                      </m:func>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828635" y="1345500"/>
                <a:ext cx="5816602" cy="2895152"/>
              </a:xfrm>
              <a:prstGeom prst="rect">
                <a:avLst/>
              </a:prstGeom>
              <a:blipFill rotWithShape="0">
                <a:blip r:embed="rId3"/>
                <a:stretch>
                  <a:fillRect l="-839" t="-1263"/>
                </a:stretch>
              </a:blipFill>
            </p:spPr>
            <p:txBody>
              <a:bodyPr/>
              <a:lstStyle/>
              <a:p>
                <a:r>
                  <a:rPr lang="en-US">
                    <a:noFill/>
                  </a:rPr>
                  <a:t> </a:t>
                </a:r>
              </a:p>
            </p:txBody>
          </p:sp>
        </mc:Fallback>
      </mc:AlternateContent>
    </p:spTree>
    <p:extLst>
      <p:ext uri="{BB962C8B-B14F-4D97-AF65-F5344CB8AC3E}">
        <p14:creationId xmlns:p14="http://schemas.microsoft.com/office/powerpoint/2010/main" val="1565072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406400"/>
            <a:ext cx="5575694" cy="523220"/>
          </a:xfrm>
          <a:prstGeom prst="rect">
            <a:avLst/>
          </a:prstGeom>
          <a:noFill/>
        </p:spPr>
        <p:txBody>
          <a:bodyPr wrap="none" rtlCol="0">
            <a:spAutoFit/>
          </a:bodyPr>
          <a:lstStyle/>
          <a:p>
            <a:r>
              <a:rPr lang="en-US" sz="2800" b="1" dirty="0"/>
              <a:t>Carnot cycle &amp; the ideal heat engine</a:t>
            </a:r>
          </a:p>
        </p:txBody>
      </p:sp>
      <p:cxnSp>
        <p:nvCxnSpPr>
          <p:cNvPr id="4" name="Straight Connector 3"/>
          <p:cNvCxnSpPr/>
          <p:nvPr/>
        </p:nvCxnSpPr>
        <p:spPr>
          <a:xfrm flipH="1">
            <a:off x="1117600" y="1099127"/>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2258290" y="1099126"/>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757382" y="4031671"/>
            <a:ext cx="193040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126836" y="1717963"/>
            <a:ext cx="1140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26836" y="2189018"/>
            <a:ext cx="1140690" cy="923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3760" y="4057253"/>
            <a:ext cx="2431876" cy="646331"/>
          </a:xfrm>
          <a:prstGeom prst="rect">
            <a:avLst/>
          </a:prstGeom>
          <a:noFill/>
        </p:spPr>
        <p:txBody>
          <a:bodyPr wrap="square" rtlCol="0">
            <a:spAutoFit/>
          </a:bodyPr>
          <a:lstStyle/>
          <a:p>
            <a:r>
              <a:rPr lang="en-US" dirty="0"/>
              <a:t>Cylinder removed from boiler and insulated</a:t>
            </a:r>
          </a:p>
        </p:txBody>
      </p:sp>
      <p:cxnSp>
        <p:nvCxnSpPr>
          <p:cNvPr id="16" name="Straight Arrow Connector 15"/>
          <p:cNvCxnSpPr/>
          <p:nvPr/>
        </p:nvCxnSpPr>
        <p:spPr>
          <a:xfrm flipH="1" flipV="1">
            <a:off x="1669471" y="1745734"/>
            <a:ext cx="2311" cy="350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7780" y="1533297"/>
            <a:ext cx="359394" cy="369332"/>
          </a:xfrm>
          <a:prstGeom prst="rect">
            <a:avLst/>
          </a:prstGeom>
          <a:noFill/>
        </p:spPr>
        <p:txBody>
          <a:bodyPr wrap="none" rtlCol="0">
            <a:spAutoFit/>
          </a:bodyPr>
          <a:lstStyle/>
          <a:p>
            <a:r>
              <a:rPr lang="en-US" dirty="0"/>
              <a:t>3.</a:t>
            </a:r>
          </a:p>
        </p:txBody>
      </p:sp>
      <p:sp>
        <p:nvSpPr>
          <p:cNvPr id="18" name="TextBox 17"/>
          <p:cNvSpPr txBox="1"/>
          <p:nvPr/>
        </p:nvSpPr>
        <p:spPr>
          <a:xfrm>
            <a:off x="669633" y="2004352"/>
            <a:ext cx="359394"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19" name="TextBox 18"/>
              <p:cNvSpPr txBox="1"/>
              <p:nvPr/>
            </p:nvSpPr>
            <p:spPr>
              <a:xfrm>
                <a:off x="2828635" y="1345500"/>
                <a:ext cx="5447147" cy="2981329"/>
              </a:xfrm>
              <a:prstGeom prst="rect">
                <a:avLst/>
              </a:prstGeom>
              <a:noFill/>
            </p:spPr>
            <p:txBody>
              <a:bodyPr wrap="square" rtlCol="0">
                <a:spAutoFit/>
              </a:bodyPr>
              <a:lstStyle/>
              <a:p>
                <a:r>
                  <a:rPr lang="en-US" dirty="0"/>
                  <a:t>Gas is allowed to expand adiabatically until the temperature drops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oMath>
                </a14:m>
                <a:r>
                  <a:rPr lang="en-US" dirty="0"/>
                  <a:t> (that of the condenser)</a:t>
                </a:r>
              </a:p>
              <a:p>
                <a:endParaRPr lang="en-US" dirty="0"/>
              </a:p>
              <a:p>
                <a:r>
                  <a:rPr lang="en-US" dirty="0"/>
                  <a:t>External work done: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23</m:t>
                        </m:r>
                      </m:sub>
                    </m:sSub>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4"/>
                              </m:rPr>
                              <a:rPr lang="en-US" b="0" i="1" smtClean="0">
                                <a:latin typeface="Cambria Math" panose="02040503050406030204" pitchFamily="18" charset="0"/>
                              </a:rPr>
                              <m:t>𝑣</m:t>
                            </m:r>
                          </m:e>
                          <m:sub>
                            <m:r>
                              <a:rPr lang="en-US" b="0" i="1" smtClean="0">
                                <a:latin typeface="Cambria Math" panose="02040503050406030204" pitchFamily="18" charset="0"/>
                              </a:rPr>
                              <m:t>2</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sup>
                      <m:e>
                        <m:r>
                          <a:rPr lang="en-US" b="0" i="1" smtClean="0">
                            <a:latin typeface="Cambria Math" panose="02040503050406030204" pitchFamily="18" charset="0"/>
                          </a:rPr>
                          <m:t>𝑝𝑑𝑣</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2</m:t>
                        </m:r>
                      </m:sub>
                      <m:sup>
                        <m:r>
                          <m:rPr>
                            <m:sty m:val="p"/>
                          </m:rPr>
                          <a:rPr lang="el-GR" b="0" i="1" smtClean="0">
                            <a:latin typeface="Cambria Math" panose="02040503050406030204" pitchFamily="18" charset="0"/>
                          </a:rPr>
                          <m:t>γ</m:t>
                        </m:r>
                      </m:sup>
                    </m:sSubSup>
                    <m:nary>
                      <m:naryPr>
                        <m:limLoc m:val="undOvr"/>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24"/>
                              </m:rPr>
                              <a:rPr lang="en-US" b="0" i="1" smtClean="0">
                                <a:latin typeface="Cambria Math" panose="02040503050406030204" pitchFamily="18" charset="0"/>
                              </a:rPr>
                              <m:t>𝑣</m:t>
                            </m:r>
                          </m:e>
                          <m:sub>
                            <m:r>
                              <a:rPr lang="en-US" b="0" i="1" smtClean="0">
                                <a:latin typeface="Cambria Math" panose="02040503050406030204" pitchFamily="18" charset="0"/>
                              </a:rPr>
                              <m:t>2</m:t>
                            </m:r>
                          </m:sub>
                        </m:sSub>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sup>
                      <m:e>
                        <m:f>
                          <m:fPr>
                            <m:ctrlPr>
                              <a:rPr lang="en-US" b="0" i="1" smtClean="0">
                                <a:latin typeface="Cambria Math" panose="02040503050406030204" pitchFamily="18" charset="0"/>
                              </a:rPr>
                            </m:ctrlPr>
                          </m:fPr>
                          <m:num>
                            <m:r>
                              <a:rPr lang="en-US" b="0" i="1" smtClean="0">
                                <a:latin typeface="Cambria Math" panose="02040503050406030204" pitchFamily="18" charset="0"/>
                              </a:rPr>
                              <m:t>𝑑𝑣</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m:rPr>
                                    <m:sty m:val="p"/>
                                  </m:rPr>
                                  <a:rPr lang="el-GR" b="0" i="1" smtClean="0">
                                    <a:latin typeface="Cambria Math" panose="02040503050406030204" pitchFamily="18" charset="0"/>
                                  </a:rPr>
                                  <m:t>γ</m:t>
                                </m:r>
                              </m:sup>
                            </m:sSup>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sSubSup>
                          <m:sSubSupPr>
                            <m:ctrlPr>
                              <a:rPr lang="en-US" i="1">
                                <a:latin typeface="Cambria Math" panose="02040503050406030204" pitchFamily="18" charset="0"/>
                              </a:rPr>
                            </m:ctrlPr>
                          </m:sSubSupPr>
                          <m:e>
                            <m:r>
                              <a:rPr lang="en-US" i="1">
                                <a:latin typeface="Cambria Math" panose="02040503050406030204" pitchFamily="18" charset="0"/>
                              </a:rPr>
                              <m:t>𝑣</m:t>
                            </m:r>
                          </m:e>
                          <m:sub>
                            <m:r>
                              <a:rPr lang="en-US" i="1">
                                <a:latin typeface="Cambria Math" panose="02040503050406030204" pitchFamily="18" charset="0"/>
                              </a:rPr>
                              <m:t>2</m:t>
                            </m:r>
                          </m:sub>
                          <m:sup>
                            <m:r>
                              <m:rPr>
                                <m:sty m:val="p"/>
                              </m:rPr>
                              <a:rPr lang="el-GR" i="1">
                                <a:latin typeface="Cambria Math" panose="02040503050406030204" pitchFamily="18" charset="0"/>
                              </a:rPr>
                              <m:t>γ</m:t>
                            </m:r>
                          </m:sup>
                        </m:sSubSup>
                      </m:num>
                      <m:den>
                        <m:r>
                          <a:rPr lang="en-US" b="0" i="1" smtClean="0">
                            <a:latin typeface="Cambria Math" panose="02040503050406030204" pitchFamily="18" charset="0"/>
                          </a:rPr>
                          <m:t>1−</m:t>
                        </m:r>
                        <m:r>
                          <m:rPr>
                            <m:sty m:val="p"/>
                          </m:rPr>
                          <a:rPr lang="el-GR" b="0" i="1" smtClean="0">
                            <a:latin typeface="Cambria Math" panose="02040503050406030204" pitchFamily="18" charset="0"/>
                          </a:rPr>
                          <m:t>γ</m:t>
                        </m:r>
                      </m:den>
                    </m:f>
                    <m:r>
                      <a:rPr lang="en-US" b="0" i="1" smtClean="0">
                        <a:latin typeface="Cambria Math" panose="02040503050406030204" pitchFamily="18" charset="0"/>
                      </a:rPr>
                      <m:t> </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3</m:t>
                            </m:r>
                          </m:sub>
                          <m:sup>
                            <m:r>
                              <a:rPr lang="en-US" b="0" i="1" smtClean="0">
                                <a:latin typeface="Cambria Math" panose="02040503050406030204" pitchFamily="18" charset="0"/>
                              </a:rPr>
                              <m:t>1−</m:t>
                            </m:r>
                            <m:r>
                              <m:rPr>
                                <m:sty m:val="p"/>
                              </m:rPr>
                              <a:rPr lang="el-GR" b="0" i="1" smtClean="0">
                                <a:latin typeface="Cambria Math" panose="02040503050406030204" pitchFamily="18" charset="0"/>
                              </a:rPr>
                              <m:t>γ</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𝑣</m:t>
                            </m:r>
                          </m:e>
                          <m:sub>
                            <m:r>
                              <a:rPr lang="en-US" b="0" i="1" smtClean="0">
                                <a:latin typeface="Cambria Math" panose="02040503050406030204" pitchFamily="18" charset="0"/>
                              </a:rPr>
                              <m:t>2</m:t>
                            </m:r>
                          </m:sub>
                          <m:sup>
                            <m:r>
                              <a:rPr lang="en-US" b="0" i="1" smtClean="0">
                                <a:latin typeface="Cambria Math" panose="02040503050406030204" pitchFamily="18" charset="0"/>
                              </a:rPr>
                              <m:t>1−</m:t>
                            </m:r>
                            <m:r>
                              <m:rPr>
                                <m:sty m:val="p"/>
                              </m:rPr>
                              <a:rPr lang="el-GR" b="0" i="1" smtClean="0">
                                <a:latin typeface="Cambria Math" panose="02040503050406030204" pitchFamily="18" charset="0"/>
                              </a:rPr>
                              <m:t>γ</m:t>
                            </m:r>
                          </m:sup>
                        </m:sSub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num>
                      <m:den>
                        <m:r>
                          <a:rPr lang="en-US" b="0" i="1" smtClean="0">
                            <a:latin typeface="Cambria Math" panose="02040503050406030204" pitchFamily="18" charset="0"/>
                          </a:rPr>
                          <m:t>1−</m:t>
                        </m:r>
                        <m:r>
                          <m:rPr>
                            <m:sty m:val="p"/>
                          </m:rPr>
                          <a:rPr lang="el-GR" b="0" i="1" smtClean="0">
                            <a:latin typeface="Cambria Math" panose="02040503050406030204" pitchFamily="18" charset="0"/>
                          </a:rPr>
                          <m:t>γ</m:t>
                        </m:r>
                      </m:den>
                    </m:f>
                    <m:d>
                      <m:dPr>
                        <m:ctrlPr>
                          <a:rPr lang="en-US" b="0" i="1" smtClean="0">
                            <a:latin typeface="Cambria Math" panose="02040503050406030204" pitchFamily="18" charset="0"/>
                          </a:rPr>
                        </m:ctrlPr>
                      </m:dPr>
                      <m:e>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en>
                                </m:f>
                              </m:e>
                            </m:d>
                          </m:e>
                          <m:sup>
                            <m:r>
                              <a:rPr lang="en-US" b="0" i="1" smtClean="0">
                                <a:latin typeface="Cambria Math" panose="02040503050406030204" pitchFamily="18" charset="0"/>
                              </a:rPr>
                              <m:t>1−</m:t>
                            </m:r>
                            <m:r>
                              <m:rPr>
                                <m:sty m:val="p"/>
                              </m:rPr>
                              <a:rPr lang="el-GR" b="0" i="1" smtClean="0">
                                <a:latin typeface="Cambria Math" panose="02040503050406030204" pitchFamily="18" charset="0"/>
                              </a:rPr>
                              <m:t>γ</m:t>
                            </m:r>
                          </m:sup>
                        </m:sSup>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m:rPr>
                            <m:sty m:val="p"/>
                          </m:rPr>
                          <a:rPr lang="el-GR" b="0" i="1" smtClean="0">
                            <a:latin typeface="Cambria Math" panose="02040503050406030204" pitchFamily="18" charset="0"/>
                          </a:rPr>
                          <m:t>γ</m:t>
                        </m:r>
                        <m:r>
                          <a:rPr lang="en-US" b="0" i="1" smtClean="0">
                            <a:latin typeface="Cambria Math" panose="02040503050406030204" pitchFamily="18" charset="0"/>
                          </a:rPr>
                          <m:t>−1</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r>
                      <a:rPr lang="en-US" b="0" i="1" smtClean="0">
                        <a:latin typeface="Cambria Math" panose="02040503050406030204" pitchFamily="18" charset="0"/>
                      </a:rPr>
                      <m:t>)</m:t>
                    </m:r>
                  </m:oMath>
                </a14:m>
                <a:r>
                  <a:rPr lang="en-US" dirty="0"/>
                  <a:t> </a:t>
                </a:r>
              </a:p>
              <a:p>
                <a:endParaRPr lang="en-US" dirty="0"/>
              </a:p>
              <a:p>
                <a:r>
                  <a:rPr lang="en-US" dirty="0"/>
                  <a:t>Notice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𝐶</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𝐵</m:t>
                                    </m:r>
                                  </m:sub>
                                </m:sSub>
                              </m:den>
                            </m:f>
                          </m:e>
                        </m:d>
                      </m:e>
                      <m:sup>
                        <m:r>
                          <a:rPr lang="en-US" i="1">
                            <a:latin typeface="Cambria Math" panose="02040503050406030204" pitchFamily="18" charset="0"/>
                          </a:rPr>
                          <m:t>1/(1−</m:t>
                        </m:r>
                        <m:r>
                          <m:rPr>
                            <m:sty m:val="p"/>
                          </m:rPr>
                          <a:rPr lang="el-GR" i="1">
                            <a:latin typeface="Cambria Math" panose="02040503050406030204" pitchFamily="18" charset="0"/>
                          </a:rPr>
                          <m:t>γ</m:t>
                        </m:r>
                        <m:r>
                          <a:rPr lang="en-US" i="1">
                            <a:latin typeface="Cambria Math" panose="02040503050406030204" pitchFamily="18" charset="0"/>
                          </a:rPr>
                          <m:t>)</m:t>
                        </m:r>
                      </m:sup>
                    </m:sSup>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828635" y="1345500"/>
                <a:ext cx="5447147" cy="2981329"/>
              </a:xfrm>
              <a:prstGeom prst="rect">
                <a:avLst/>
              </a:prstGeom>
              <a:blipFill rotWithShape="0">
                <a:blip r:embed="rId2"/>
                <a:stretch>
                  <a:fillRect l="-895" t="-1227"/>
                </a:stretch>
              </a:blipFill>
            </p:spPr>
            <p:txBody>
              <a:bodyPr/>
              <a:lstStyle/>
              <a:p>
                <a:r>
                  <a:rPr lang="en-US">
                    <a:noFill/>
                  </a:rPr>
                  <a:t> </a:t>
                </a:r>
              </a:p>
            </p:txBody>
          </p:sp>
        </mc:Fallback>
      </mc:AlternateContent>
    </p:spTree>
    <p:extLst>
      <p:ext uri="{BB962C8B-B14F-4D97-AF65-F5344CB8AC3E}">
        <p14:creationId xmlns:p14="http://schemas.microsoft.com/office/powerpoint/2010/main" val="235575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406400"/>
            <a:ext cx="5575694" cy="523220"/>
          </a:xfrm>
          <a:prstGeom prst="rect">
            <a:avLst/>
          </a:prstGeom>
          <a:noFill/>
        </p:spPr>
        <p:txBody>
          <a:bodyPr wrap="none" rtlCol="0">
            <a:spAutoFit/>
          </a:bodyPr>
          <a:lstStyle/>
          <a:p>
            <a:r>
              <a:rPr lang="en-US" sz="2800" b="1" dirty="0"/>
              <a:t>Carnot cycle &amp; the ideal heat engine</a:t>
            </a:r>
          </a:p>
        </p:txBody>
      </p:sp>
      <p:cxnSp>
        <p:nvCxnSpPr>
          <p:cNvPr id="4" name="Straight Connector 3"/>
          <p:cNvCxnSpPr/>
          <p:nvPr/>
        </p:nvCxnSpPr>
        <p:spPr>
          <a:xfrm flipH="1">
            <a:off x="1117600" y="1099127"/>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2258290" y="1099126"/>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757382" y="4031671"/>
            <a:ext cx="193040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126836" y="1717963"/>
            <a:ext cx="1140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26836" y="2476027"/>
            <a:ext cx="1140690" cy="9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687945" y="1789619"/>
            <a:ext cx="2" cy="614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7780" y="1533297"/>
            <a:ext cx="359394" cy="369332"/>
          </a:xfrm>
          <a:prstGeom prst="rect">
            <a:avLst/>
          </a:prstGeom>
          <a:noFill/>
        </p:spPr>
        <p:txBody>
          <a:bodyPr wrap="none" rtlCol="0">
            <a:spAutoFit/>
          </a:bodyPr>
          <a:lstStyle/>
          <a:p>
            <a:r>
              <a:rPr lang="en-US" dirty="0"/>
              <a:t>3.</a:t>
            </a:r>
          </a:p>
        </p:txBody>
      </p:sp>
      <p:sp>
        <p:nvSpPr>
          <p:cNvPr id="18" name="TextBox 17"/>
          <p:cNvSpPr txBox="1"/>
          <p:nvPr/>
        </p:nvSpPr>
        <p:spPr>
          <a:xfrm>
            <a:off x="697343" y="2259244"/>
            <a:ext cx="359394" cy="369332"/>
          </a:xfrm>
          <a:prstGeom prst="rect">
            <a:avLst/>
          </a:prstGeom>
          <a:noFill/>
        </p:spPr>
        <p:txBody>
          <a:bodyPr wrap="none" rtlCol="0">
            <a:spAutoFit/>
          </a:bodyPr>
          <a:lstStyle/>
          <a:p>
            <a:r>
              <a:rPr lang="en-US" dirty="0"/>
              <a:t>4.</a:t>
            </a:r>
          </a:p>
        </p:txBody>
      </p:sp>
      <mc:AlternateContent xmlns:mc="http://schemas.openxmlformats.org/markup-compatibility/2006" xmlns:a14="http://schemas.microsoft.com/office/drawing/2010/main">
        <mc:Choice Requires="a14">
          <p:sp>
            <p:nvSpPr>
              <p:cNvPr id="19" name="TextBox 18"/>
              <p:cNvSpPr txBox="1"/>
              <p:nvPr/>
            </p:nvSpPr>
            <p:spPr>
              <a:xfrm>
                <a:off x="2828635" y="1345500"/>
                <a:ext cx="5447147" cy="1754326"/>
              </a:xfrm>
              <a:prstGeom prst="rect">
                <a:avLst/>
              </a:prstGeom>
              <a:noFill/>
            </p:spPr>
            <p:txBody>
              <a:bodyPr wrap="square" rtlCol="0">
                <a:spAutoFit/>
              </a:bodyPr>
              <a:lstStyle/>
              <a:p>
                <a:r>
                  <a:rPr lang="en-US" dirty="0"/>
                  <a:t>Increase external pressure: The gas is isothermally compressed to a volume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oMath>
                </a14:m>
                <a:r>
                  <a:rPr lang="en-US" dirty="0"/>
                  <a:t> such that if it be adiabatically compressed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a14:m>
                <a:r>
                  <a:rPr lang="en-US" dirty="0"/>
                  <a:t>, then it attains the initial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a14:m>
                <a:endParaRPr lang="en-US" dirty="0"/>
              </a:p>
              <a:p>
                <a:endParaRPr lang="en-US" dirty="0"/>
              </a:p>
              <a:p>
                <a:r>
                  <a:rPr lang="en-US" dirty="0"/>
                  <a:t>External work done:</a:t>
                </a:r>
              </a:p>
            </p:txBody>
          </p:sp>
        </mc:Choice>
        <mc:Fallback xmlns="">
          <p:sp>
            <p:nvSpPr>
              <p:cNvPr id="19" name="TextBox 18"/>
              <p:cNvSpPr txBox="1">
                <a:spLocks noRot="1" noChangeAspect="1" noMove="1" noResize="1" noEditPoints="1" noAdjustHandles="1" noChangeArrowheads="1" noChangeShapeType="1" noTextEdit="1"/>
              </p:cNvSpPr>
              <p:nvPr/>
            </p:nvSpPr>
            <p:spPr>
              <a:xfrm>
                <a:off x="2828635" y="1345500"/>
                <a:ext cx="5447147" cy="1754326"/>
              </a:xfrm>
              <a:prstGeom prst="rect">
                <a:avLst/>
              </a:prstGeom>
              <a:blipFill rotWithShape="0">
                <a:blip r:embed="rId2"/>
                <a:stretch>
                  <a:fillRect l="-895" t="-2083" r="-559"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6116" y="4041370"/>
                <a:ext cx="2823658" cy="369332"/>
              </a:xfrm>
              <a:prstGeom prst="rect">
                <a:avLst/>
              </a:prstGeom>
              <a:noFill/>
            </p:spPr>
            <p:txBody>
              <a:bodyPr wrap="none" rtlCol="0">
                <a:spAutoFit/>
              </a:bodyPr>
              <a:lstStyle/>
              <a:p>
                <a:r>
                  <a:rPr lang="en-US" dirty="0"/>
                  <a:t>Isothermal condenser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76116" y="4041370"/>
                <a:ext cx="2823658" cy="369332"/>
              </a:xfrm>
              <a:prstGeom prst="rect">
                <a:avLst/>
              </a:prstGeom>
              <a:blipFill rotWithShape="0">
                <a:blip r:embed="rId3"/>
                <a:stretch>
                  <a:fillRect l="-1728"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0574" y="3096494"/>
                <a:ext cx="4348370" cy="2309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34</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24"/>
                                </m:rPr>
                                <a:rPr lang="en-US" i="1">
                                  <a:latin typeface="Cambria Math" panose="02040503050406030204" pitchFamily="18" charset="0"/>
                                </a:rPr>
                                <m:t>𝑣</m:t>
                              </m:r>
                            </m:e>
                            <m:sub>
                              <m:r>
                                <a:rPr lang="en-US" b="0" i="1" smtClean="0">
                                  <a:latin typeface="Cambria Math" panose="02040503050406030204" pitchFamily="18" charset="0"/>
                                </a:rPr>
                                <m:t>3</m:t>
                              </m:r>
                            </m:sub>
                          </m:sSub>
                        </m:sub>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sup>
                        <m:e>
                          <m:r>
                            <a:rPr lang="en-US" i="1">
                              <a:latin typeface="Cambria Math" panose="02040503050406030204" pitchFamily="18" charset="0"/>
                            </a:rPr>
                            <m:t>𝑝𝑑𝑣</m:t>
                          </m:r>
                        </m:e>
                      </m:nary>
                      <m:r>
                        <a:rPr lang="en-US" i="1">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𝐶</m:t>
                          </m:r>
                        </m:sub>
                      </m:sSub>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24"/>
                                </m:rPr>
                                <a:rPr lang="en-US" i="1">
                                  <a:latin typeface="Cambria Math" panose="02040503050406030204" pitchFamily="18" charset="0"/>
                                </a:rPr>
                                <m:t>𝑣</m:t>
                              </m:r>
                            </m:e>
                            <m:sub>
                              <m:r>
                                <a:rPr lang="en-US" b="0" i="1" smtClean="0">
                                  <a:latin typeface="Cambria Math" panose="02040503050406030204" pitchFamily="18" charset="0"/>
                                </a:rPr>
                                <m:t>3</m:t>
                              </m:r>
                            </m:sub>
                          </m:sSub>
                        </m:sub>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sup>
                        <m:e>
                          <m:f>
                            <m:fPr>
                              <m:ctrlPr>
                                <a:rPr lang="en-US" i="1">
                                  <a:latin typeface="Cambria Math" panose="02040503050406030204" pitchFamily="18" charset="0"/>
                                </a:rPr>
                              </m:ctrlPr>
                            </m:fPr>
                            <m:num>
                              <m:r>
                                <a:rPr lang="en-US" i="1">
                                  <a:latin typeface="Cambria Math" panose="02040503050406030204" pitchFamily="18" charset="0"/>
                                </a:rPr>
                                <m:t>𝑑𝑣</m:t>
                              </m:r>
                            </m:num>
                            <m:den>
                              <m:r>
                                <a:rPr lang="en-US" i="1">
                                  <a:latin typeface="Cambria Math" panose="02040503050406030204" pitchFamily="18" charset="0"/>
                                </a:rPr>
                                <m:t>𝑣</m:t>
                              </m:r>
                            </m:den>
                          </m:f>
                        </m:e>
                      </m:nary>
                      <m:r>
                        <a:rPr lang="en-US" i="1">
                          <a:latin typeface="Cambria Math" panose="02040503050406030204" pitchFamily="18" charset="0"/>
                        </a:rPr>
                        <m:t>=</m:t>
                      </m:r>
                      <m:r>
                        <a:rPr lang="en-US" i="1">
                          <a:latin typeface="Cambria Math" panose="02040503050406030204" pitchFamily="18" charset="0"/>
                        </a:rPr>
                        <m:t>𝑘</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𝐶</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4</m:t>
                                      </m:r>
                                    </m:sub>
                                  </m:sSub>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3</m:t>
                                      </m:r>
                                    </m:sub>
                                  </m:sSub>
                                </m:den>
                              </m:f>
                            </m:e>
                          </m:d>
                        </m:e>
                      </m:func>
                    </m:oMath>
                  </m:oMathPara>
                </a14:m>
                <a:endParaRPr lang="en-US" dirty="0"/>
              </a:p>
              <a:p>
                <a:r>
                  <a:rPr lang="en-US" dirty="0"/>
                  <a:t> where</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den>
                              </m:f>
                            </m:e>
                          </m:d>
                        </m:e>
                        <m:sup>
                          <m:r>
                            <a:rPr lang="en-US" b="0" i="1" smtClean="0">
                              <a:latin typeface="Cambria Math" panose="02040503050406030204" pitchFamily="18" charset="0"/>
                            </a:rPr>
                            <m:t>1/(1−</m:t>
                          </m:r>
                          <m:r>
                            <m:rPr>
                              <m:sty m:val="p"/>
                            </m:rPr>
                            <a:rPr lang="el-GR" b="0" i="1" smtClean="0">
                              <a:latin typeface="Cambria Math" panose="02040503050406030204" pitchFamily="18" charset="0"/>
                            </a:rPr>
                            <m:t>γ</m:t>
                          </m:r>
                          <m:r>
                            <a:rPr lang="en-US" b="0" i="1" smtClean="0">
                              <a:latin typeface="Cambria Math" panose="02040503050406030204" pitchFamily="18" charset="0"/>
                            </a:rPr>
                            <m:t>)</m:t>
                          </m:r>
                        </m:sup>
                      </m:sSup>
                    </m:oMath>
                  </m:oMathPara>
                </a14:m>
                <a:endParaRPr lang="en-US" dirty="0"/>
              </a:p>
              <a:p>
                <a:r>
                  <a:rPr lang="en-US" dirty="0"/>
                  <a:t> hence,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en>
                    </m:f>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480574" y="3096494"/>
                <a:ext cx="4348370" cy="230947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9114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7" y="406400"/>
            <a:ext cx="5575694" cy="523220"/>
          </a:xfrm>
          <a:prstGeom prst="rect">
            <a:avLst/>
          </a:prstGeom>
          <a:noFill/>
        </p:spPr>
        <p:txBody>
          <a:bodyPr wrap="none" rtlCol="0">
            <a:spAutoFit/>
          </a:bodyPr>
          <a:lstStyle/>
          <a:p>
            <a:r>
              <a:rPr lang="en-US" sz="2800" b="1" dirty="0"/>
              <a:t>Carnot cycle &amp; the ideal heat engine</a:t>
            </a:r>
          </a:p>
        </p:txBody>
      </p:sp>
      <p:cxnSp>
        <p:nvCxnSpPr>
          <p:cNvPr id="4" name="Straight Connector 3"/>
          <p:cNvCxnSpPr/>
          <p:nvPr/>
        </p:nvCxnSpPr>
        <p:spPr>
          <a:xfrm flipH="1">
            <a:off x="1117600" y="1099127"/>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2258290" y="1099126"/>
            <a:ext cx="9236" cy="2932545"/>
          </a:xfrm>
          <a:prstGeom prst="line">
            <a:avLst/>
          </a:prstGeom>
          <a:ln w="76200"/>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757382" y="4031671"/>
            <a:ext cx="1930401"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126836" y="1717963"/>
            <a:ext cx="1140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26836" y="2476027"/>
            <a:ext cx="1140690" cy="9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687945" y="2529963"/>
            <a:ext cx="0" cy="259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7343" y="2727162"/>
            <a:ext cx="359394" cy="369332"/>
          </a:xfrm>
          <a:prstGeom prst="rect">
            <a:avLst/>
          </a:prstGeom>
          <a:noFill/>
        </p:spPr>
        <p:txBody>
          <a:bodyPr wrap="none" rtlCol="0">
            <a:spAutoFit/>
          </a:bodyPr>
          <a:lstStyle/>
          <a:p>
            <a:r>
              <a:rPr lang="en-US" dirty="0"/>
              <a:t>1.</a:t>
            </a:r>
          </a:p>
        </p:txBody>
      </p:sp>
      <p:sp>
        <p:nvSpPr>
          <p:cNvPr id="18" name="TextBox 17"/>
          <p:cNvSpPr txBox="1"/>
          <p:nvPr/>
        </p:nvSpPr>
        <p:spPr>
          <a:xfrm>
            <a:off x="697343" y="2259244"/>
            <a:ext cx="359394" cy="369332"/>
          </a:xfrm>
          <a:prstGeom prst="rect">
            <a:avLst/>
          </a:prstGeom>
          <a:noFill/>
        </p:spPr>
        <p:txBody>
          <a:bodyPr wrap="none" rtlCol="0">
            <a:spAutoFit/>
          </a:bodyPr>
          <a:lstStyle/>
          <a:p>
            <a:r>
              <a:rPr lang="en-US" dirty="0"/>
              <a:t>4.</a:t>
            </a:r>
          </a:p>
        </p:txBody>
      </p:sp>
      <mc:AlternateContent xmlns:mc="http://schemas.openxmlformats.org/markup-compatibility/2006" xmlns:a14="http://schemas.microsoft.com/office/drawing/2010/main">
        <mc:Choice Requires="a14">
          <p:sp>
            <p:nvSpPr>
              <p:cNvPr id="19" name="TextBox 18"/>
              <p:cNvSpPr txBox="1"/>
              <p:nvPr/>
            </p:nvSpPr>
            <p:spPr>
              <a:xfrm>
                <a:off x="2828635" y="1345500"/>
                <a:ext cx="5447147" cy="1909049"/>
              </a:xfrm>
              <a:prstGeom prst="rect">
                <a:avLst/>
              </a:prstGeom>
              <a:noFill/>
            </p:spPr>
            <p:txBody>
              <a:bodyPr wrap="square" rtlCol="0">
                <a:spAutoFit/>
              </a:bodyPr>
              <a:lstStyle/>
              <a:p>
                <a:r>
                  <a:rPr lang="en-US" dirty="0"/>
                  <a:t>The gas is adiabatically compressed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oMath>
                </a14:m>
                <a:r>
                  <a:rPr lang="en-US" dirty="0"/>
                  <a:t>(and attains the initial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a14:m>
                <a:r>
                  <a:rPr lang="en-US" dirty="0"/>
                  <a:t>)</a:t>
                </a:r>
              </a:p>
              <a:p>
                <a:endParaRPr lang="en-US" dirty="0"/>
              </a:p>
              <a:p>
                <a:r>
                  <a:rPr lang="en-US" dirty="0"/>
                  <a:t>External work done:</a:t>
                </a: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41</m:t>
                        </m:r>
                      </m:sub>
                    </m:sSub>
                    <m:r>
                      <a:rPr lang="en-US" i="1">
                        <a:latin typeface="Cambria Math" panose="02040503050406030204" pitchFamily="18" charset="0"/>
                      </a:rPr>
                      <m:t>=</m:t>
                    </m:r>
                    <m:nary>
                      <m:naryPr>
                        <m:limLoc m:val="undOvr"/>
                        <m:ctrlPr>
                          <a:rPr lang="en-US" i="1">
                            <a:latin typeface="Cambria Math" panose="02040503050406030204" pitchFamily="18" charset="0"/>
                          </a:rPr>
                        </m:ctrlPr>
                      </m:naryPr>
                      <m:sub>
                        <m:sSub>
                          <m:sSubPr>
                            <m:ctrlPr>
                              <a:rPr lang="en-US" i="1">
                                <a:latin typeface="Cambria Math" panose="02040503050406030204" pitchFamily="18" charset="0"/>
                              </a:rPr>
                            </m:ctrlPr>
                          </m:sSubPr>
                          <m:e>
                            <m:r>
                              <m:rPr>
                                <m:brk m:alnAt="24"/>
                              </m:rPr>
                              <a:rPr lang="en-US" i="1">
                                <a:latin typeface="Cambria Math" panose="02040503050406030204" pitchFamily="18" charset="0"/>
                              </a:rPr>
                              <m:t>𝑣</m:t>
                            </m:r>
                          </m:e>
                          <m:sub>
                            <m:r>
                              <a:rPr lang="en-US" b="0" i="1" smtClean="0">
                                <a:latin typeface="Cambria Math" panose="02040503050406030204" pitchFamily="18" charset="0"/>
                              </a:rPr>
                              <m:t>4</m:t>
                            </m:r>
                          </m:sub>
                        </m:sSub>
                      </m:sub>
                      <m:sup>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1</m:t>
                            </m:r>
                          </m:sub>
                        </m:sSub>
                      </m:sup>
                      <m:e>
                        <m:r>
                          <a:rPr lang="en-US" i="1">
                            <a:latin typeface="Cambria Math" panose="02040503050406030204" pitchFamily="18" charset="0"/>
                          </a:rPr>
                          <m:t>𝑝𝑑𝑣</m:t>
                        </m:r>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𝑘</m:t>
                        </m:r>
                      </m:num>
                      <m:den>
                        <m:r>
                          <m:rPr>
                            <m:sty m:val="p"/>
                          </m:rPr>
                          <a:rPr lang="el-GR" i="1">
                            <a:latin typeface="Cambria Math" panose="02040503050406030204" pitchFamily="18" charset="0"/>
                          </a:rPr>
                          <m:t>γ</m:t>
                        </m:r>
                        <m:r>
                          <a:rPr lang="en-US" i="1">
                            <a:latin typeface="Cambria Math" panose="02040503050406030204" pitchFamily="18" charset="0"/>
                          </a:rPr>
                          <m:t>−1</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𝐶</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𝐵</m:t>
                        </m:r>
                      </m:sub>
                    </m:sSub>
                    <m:r>
                      <a:rPr lang="en-US" i="1">
                        <a:latin typeface="Cambria Math" panose="02040503050406030204" pitchFamily="18" charset="0"/>
                      </a:rPr>
                      <m:t>)</m:t>
                    </m:r>
                  </m:oMath>
                </a14:m>
                <a:r>
                  <a:rPr lang="en-US" dirty="0"/>
                  <a:t> </a:t>
                </a:r>
              </a:p>
              <a:p>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2828635" y="1345500"/>
                <a:ext cx="5447147" cy="1909049"/>
              </a:xfrm>
              <a:prstGeom prst="rect">
                <a:avLst/>
              </a:prstGeom>
              <a:blipFill rotWithShape="0">
                <a:blip r:embed="rId2"/>
                <a:stretch>
                  <a:fillRect l="-895" t="-1917" b="-23962"/>
                </a:stretch>
              </a:blipFill>
            </p:spPr>
            <p:txBody>
              <a:bodyPr/>
              <a:lstStyle/>
              <a:p>
                <a:r>
                  <a:rPr lang="en-US">
                    <a:noFill/>
                  </a:rPr>
                  <a:t> </a:t>
                </a:r>
              </a:p>
            </p:txBody>
          </p:sp>
        </mc:Fallback>
      </mc:AlternateContent>
      <p:cxnSp>
        <p:nvCxnSpPr>
          <p:cNvPr id="14" name="Straight Connector 13"/>
          <p:cNvCxnSpPr/>
          <p:nvPr/>
        </p:nvCxnSpPr>
        <p:spPr>
          <a:xfrm>
            <a:off x="1126836" y="2872509"/>
            <a:ext cx="114069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3759" y="4057253"/>
            <a:ext cx="2542713" cy="646331"/>
          </a:xfrm>
          <a:prstGeom prst="rect">
            <a:avLst/>
          </a:prstGeom>
          <a:noFill/>
        </p:spPr>
        <p:txBody>
          <a:bodyPr wrap="square" rtlCol="0">
            <a:spAutoFit/>
          </a:bodyPr>
          <a:lstStyle/>
          <a:p>
            <a:r>
              <a:rPr lang="en-US" dirty="0"/>
              <a:t>Cylinder removed from condenser and insulated</a:t>
            </a:r>
          </a:p>
        </p:txBody>
      </p:sp>
      <mc:AlternateContent xmlns:mc="http://schemas.openxmlformats.org/markup-compatibility/2006" xmlns:a14="http://schemas.microsoft.com/office/drawing/2010/main">
        <mc:Choice Requires="a14">
          <p:sp>
            <p:nvSpPr>
              <p:cNvPr id="5" name="TextBox 4"/>
              <p:cNvSpPr txBox="1"/>
              <p:nvPr/>
            </p:nvSpPr>
            <p:spPr>
              <a:xfrm>
                <a:off x="523759" y="5065279"/>
                <a:ext cx="8365303" cy="991682"/>
              </a:xfrm>
              <a:prstGeom prst="rect">
                <a:avLst/>
              </a:prstGeom>
              <a:noFill/>
            </p:spPr>
            <p:txBody>
              <a:bodyPr wrap="none" rtlCol="0">
                <a:spAutoFit/>
              </a:bodyPr>
              <a:lstStyle/>
              <a:p>
                <a:r>
                  <a:rPr lang="en-US" dirty="0"/>
                  <a:t>Total external work done:</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23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34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41</m:t>
                          </m:r>
                        </m:sub>
                      </m:sSub>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en>
                              </m:f>
                            </m:e>
                          </m:d>
                        </m:e>
                      </m:func>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4</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3</m:t>
                                      </m:r>
                                    </m:sub>
                                  </m:sSub>
                                </m:den>
                              </m:f>
                            </m:e>
                          </m:d>
                        </m:e>
                      </m:func>
                      <m:r>
                        <a:rPr lang="en-US" b="0" i="1" smtClean="0">
                          <a:latin typeface="Cambria Math" panose="02040503050406030204" pitchFamily="18" charset="0"/>
                        </a:rPr>
                        <m:t>=</m:t>
                      </m:r>
                      <m:r>
                        <a:rPr lang="en-US" b="0" i="1" smtClean="0">
                          <a:latin typeface="Cambria Math" panose="02040503050406030204" pitchFamily="18" charset="0"/>
                        </a:rPr>
                        <m:t>𝑘</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en>
                              </m:f>
                            </m:e>
                          </m:d>
                        </m:e>
                      </m:func>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523759" y="5065279"/>
                <a:ext cx="8365303" cy="991682"/>
              </a:xfrm>
              <a:prstGeom prst="rect">
                <a:avLst/>
              </a:prstGeom>
              <a:blipFill rotWithShape="0">
                <a:blip r:embed="rId3"/>
                <a:stretch>
                  <a:fillRect l="-656" t="-3681"/>
                </a:stretch>
              </a:blipFill>
            </p:spPr>
            <p:txBody>
              <a:bodyPr/>
              <a:lstStyle/>
              <a:p>
                <a:r>
                  <a:rPr lang="en-US">
                    <a:noFill/>
                  </a:rPr>
                  <a:t> </a:t>
                </a:r>
              </a:p>
            </p:txBody>
          </p:sp>
        </mc:Fallback>
      </mc:AlternateContent>
    </p:spTree>
    <p:extLst>
      <p:ext uri="{BB962C8B-B14F-4D97-AF65-F5344CB8AC3E}">
        <p14:creationId xmlns:p14="http://schemas.microsoft.com/office/powerpoint/2010/main" val="170523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Classes\CSE 599\Spring99\Slides\Week4\Figures\Carnot graph.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3454" y="1371974"/>
            <a:ext cx="4878677" cy="516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2182" y="637309"/>
            <a:ext cx="1313693" cy="369332"/>
          </a:xfrm>
          <a:prstGeom prst="rect">
            <a:avLst/>
          </a:prstGeom>
          <a:noFill/>
        </p:spPr>
        <p:txBody>
          <a:bodyPr wrap="none" rtlCol="0">
            <a:spAutoFit/>
          </a:bodyPr>
          <a:lstStyle/>
          <a:p>
            <a:r>
              <a:rPr lang="en-US" dirty="0"/>
              <a:t>PV diagram:</a:t>
            </a:r>
          </a:p>
        </p:txBody>
      </p:sp>
      <p:cxnSp>
        <p:nvCxnSpPr>
          <p:cNvPr id="5" name="Straight Arrow Connector 4"/>
          <p:cNvCxnSpPr/>
          <p:nvPr/>
        </p:nvCxnSpPr>
        <p:spPr>
          <a:xfrm flipH="1">
            <a:off x="5800436" y="3463636"/>
            <a:ext cx="1431637" cy="87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809673" y="3491345"/>
            <a:ext cx="1431636" cy="1607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50546" y="3278970"/>
            <a:ext cx="1681871" cy="369332"/>
          </a:xfrm>
          <a:prstGeom prst="rect">
            <a:avLst/>
          </a:prstGeom>
          <a:noFill/>
        </p:spPr>
        <p:txBody>
          <a:bodyPr wrap="none" rtlCol="0">
            <a:spAutoFit/>
          </a:bodyPr>
          <a:lstStyle/>
          <a:p>
            <a:r>
              <a:rPr lang="en-US" dirty="0"/>
              <a:t>Isothermal lines</a:t>
            </a:r>
          </a:p>
        </p:txBody>
      </p:sp>
      <p:cxnSp>
        <p:nvCxnSpPr>
          <p:cNvPr id="10" name="Straight Arrow Connector 9"/>
          <p:cNvCxnSpPr/>
          <p:nvPr/>
        </p:nvCxnSpPr>
        <p:spPr>
          <a:xfrm flipV="1">
            <a:off x="1902691" y="5098473"/>
            <a:ext cx="2430101"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2691" y="5283139"/>
            <a:ext cx="3645153" cy="7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6749" y="5098473"/>
            <a:ext cx="1546705" cy="369332"/>
          </a:xfrm>
          <a:prstGeom prst="rect">
            <a:avLst/>
          </a:prstGeom>
          <a:noFill/>
        </p:spPr>
        <p:txBody>
          <a:bodyPr wrap="none" rtlCol="0">
            <a:spAutoFit/>
          </a:bodyPr>
          <a:lstStyle/>
          <a:p>
            <a:r>
              <a:rPr lang="en-US" dirty="0"/>
              <a:t>Adiabatic lines</a:t>
            </a:r>
          </a:p>
        </p:txBody>
      </p:sp>
      <p:sp>
        <p:nvSpPr>
          <p:cNvPr id="16" name="TextBox 15"/>
          <p:cNvSpPr txBox="1"/>
          <p:nvPr/>
        </p:nvSpPr>
        <p:spPr>
          <a:xfrm>
            <a:off x="5258079" y="2288887"/>
            <a:ext cx="1103187" cy="646331"/>
          </a:xfrm>
          <a:prstGeom prst="rect">
            <a:avLst/>
          </a:prstGeom>
          <a:noFill/>
        </p:spPr>
        <p:txBody>
          <a:bodyPr wrap="none" rtlCol="0">
            <a:spAutoFit/>
          </a:bodyPr>
          <a:lstStyle/>
          <a:p>
            <a:r>
              <a:rPr lang="en-US" dirty="0"/>
              <a:t>T_1 = T_B</a:t>
            </a:r>
          </a:p>
          <a:p>
            <a:r>
              <a:rPr lang="en-US" dirty="0"/>
              <a:t>T_2 = T_C</a:t>
            </a:r>
          </a:p>
        </p:txBody>
      </p:sp>
    </p:spTree>
    <p:extLst>
      <p:ext uri="{BB962C8B-B14F-4D97-AF65-F5344CB8AC3E}">
        <p14:creationId xmlns:p14="http://schemas.microsoft.com/office/powerpoint/2010/main" val="58368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2" y="471055"/>
                <a:ext cx="8599054" cy="4473597"/>
              </a:xfrm>
              <a:prstGeom prst="rect">
                <a:avLst/>
              </a:prstGeom>
              <a:noFill/>
            </p:spPr>
            <p:txBody>
              <a:bodyPr wrap="square" rtlCol="0">
                <a:spAutoFit/>
              </a:bodyPr>
              <a:lstStyle/>
              <a:p>
                <a:r>
                  <a:rPr lang="en-US" dirty="0"/>
                  <a:t>Quantity of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en>
                            </m:f>
                          </m:e>
                        </m:d>
                      </m:e>
                    </m:func>
                  </m:oMath>
                </a14:m>
                <a:r>
                  <a:rPr lang="en-US" dirty="0"/>
                  <a:t> (= the work done in the first step) was removed from the boiler and delivered to the engine</a:t>
                </a:r>
              </a:p>
              <a:p>
                <a:endParaRPr lang="en-US" dirty="0"/>
              </a:p>
              <a:p>
                <a:r>
                  <a:rPr lang="en-US" dirty="0"/>
                  <a:t>A fraction </a:t>
                </a:r>
                <a14:m>
                  <m:oMath xmlns:m="http://schemas.openxmlformats.org/officeDocument/2006/math">
                    <m:r>
                      <m:rPr>
                        <m:sty m:val="p"/>
                      </m:rPr>
                      <a:rPr lang="el-GR" i="1" smtClean="0">
                        <a:latin typeface="Cambria Math" panose="02040503050406030204" pitchFamily="18" charset="0"/>
                      </a:rPr>
                      <m:t>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𝑇</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oMath>
                </a14:m>
                <a:r>
                  <a:rPr lang="en-US" dirty="0"/>
                  <a:t> was converted into useful mechanical work </a:t>
                </a:r>
              </a:p>
              <a:p>
                <a:r>
                  <a:rPr lang="en-US" dirty="0"/>
                  <a:t>while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𝑘</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en>
                            </m:f>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(1−</m:t>
                    </m:r>
                    <m:r>
                      <m:rPr>
                        <m:sty m:val="p"/>
                      </m:rPr>
                      <a:rPr lang="el-GR" b="0" i="1" smtClean="0">
                        <a:latin typeface="Cambria Math" panose="02040503050406030204" pitchFamily="18" charset="0"/>
                      </a:rPr>
                      <m:t>η</m:t>
                    </m:r>
                    <m:r>
                      <a:rPr lang="en-US" b="0" i="1" smtClean="0">
                        <a:latin typeface="Cambria Math" panose="02040503050406030204" pitchFamily="18" charset="0"/>
                      </a:rPr>
                      <m:t>)</m:t>
                    </m:r>
                  </m:oMath>
                </a14:m>
                <a:r>
                  <a:rPr lang="en-US" dirty="0"/>
                  <a:t> was returned to the condenser</a:t>
                </a:r>
              </a:p>
              <a:p>
                <a:endParaRPr lang="en-US" dirty="0"/>
              </a:p>
              <a:p>
                <a:r>
                  <a:rPr lang="en-US" dirty="0"/>
                  <a:t>Notice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𝐵</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𝐶</m:t>
                            </m:r>
                          </m:sub>
                        </m:sSub>
                      </m:den>
                    </m:f>
                  </m:oMath>
                </a14:m>
                <a:endParaRPr lang="en-US" b="0" dirty="0"/>
              </a:p>
              <a:p>
                <a:endParaRPr lang="en-US" dirty="0"/>
              </a:p>
              <a:p>
                <a14:m>
                  <m:oMath xmlns:m="http://schemas.openxmlformats.org/officeDocument/2006/math">
                    <m:r>
                      <m:rPr>
                        <m:sty m:val="p"/>
                      </m:rPr>
                      <a:rPr lang="el-GR" i="1" smtClean="0">
                        <a:latin typeface="Cambria Math" panose="02040503050406030204" pitchFamily="18" charset="0"/>
                      </a:rPr>
                      <m:t>η</m:t>
                    </m:r>
                  </m:oMath>
                </a14:m>
                <a:r>
                  <a:rPr lang="en-US" dirty="0"/>
                  <a:t> is called the efficiency of the heat engine</a:t>
                </a:r>
              </a:p>
              <a:p>
                <a:endParaRPr lang="en-US" dirty="0"/>
              </a:p>
              <a:p>
                <a:r>
                  <a:rPr lang="en-US" dirty="0"/>
                  <a:t>All steps are reversible </a:t>
                </a:r>
                <a:r>
                  <a:rPr lang="en-US" dirty="0">
                    <a:sym typeface="Wingdings" panose="05000000000000000000" pitchFamily="2" charset="2"/>
                  </a:rPr>
                  <a:t> Engine can be used to extract </a:t>
                </a:r>
                <a14:m>
                  <m:oMath xmlns:m="http://schemas.openxmlformats.org/officeDocument/2006/math">
                    <m:sSub>
                      <m:sSubPr>
                        <m:ctrlPr>
                          <a:rPr lang="en-US" b="0" i="1" smtClean="0">
                            <a:latin typeface="Cambria Math" panose="02040503050406030204" pitchFamily="18" charset="0"/>
                            <a:sym typeface="Wingdings" panose="05000000000000000000" pitchFamily="2" charset="2"/>
                          </a:rPr>
                        </m:ctrlPr>
                      </m:sSubPr>
                      <m:e>
                        <m:r>
                          <a:rPr lang="en-US" b="0" i="1" smtClean="0">
                            <a:latin typeface="Cambria Math" panose="02040503050406030204" pitchFamily="18" charset="0"/>
                            <a:sym typeface="Wingdings" panose="05000000000000000000" pitchFamily="2" charset="2"/>
                          </a:rPr>
                          <m:t>𝑄</m:t>
                        </m:r>
                      </m:e>
                      <m:sub>
                        <m:r>
                          <a:rPr lang="en-US" b="0" i="1" smtClean="0">
                            <a:latin typeface="Cambria Math" panose="02040503050406030204" pitchFamily="18" charset="0"/>
                            <a:sym typeface="Wingdings" panose="05000000000000000000" pitchFamily="2" charset="2"/>
                          </a:rPr>
                          <m:t>3</m:t>
                        </m:r>
                      </m:sub>
                    </m:sSub>
                  </m:oMath>
                </a14:m>
                <a:r>
                  <a:rPr lang="en-US" dirty="0"/>
                  <a:t>from the condenser delivering it to the boiler (requires work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m:rPr>
                        <m:sty m:val="p"/>
                      </m:rPr>
                      <a:rPr lang="el-GR" b="0" i="1" smtClean="0">
                        <a:latin typeface="Cambria Math" panose="02040503050406030204" pitchFamily="18" charset="0"/>
                      </a:rPr>
                      <m:t>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1" smtClean="0">
                            <a:latin typeface="Cambria Math" panose="02040503050406030204" pitchFamily="18" charset="0"/>
                          </a:rPr>
                          <m:t>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num>
                      <m:den>
                        <m:r>
                          <a:rPr lang="en-US" b="0" i="1" smtClean="0">
                            <a:latin typeface="Cambria Math" panose="02040503050406030204" pitchFamily="18" charset="0"/>
                          </a:rPr>
                          <m:t>1−</m:t>
                        </m:r>
                        <m:r>
                          <m:rPr>
                            <m:sty m:val="p"/>
                          </m:rPr>
                          <a:rPr lang="el-GR" b="0" i="1" smtClean="0">
                            <a:latin typeface="Cambria Math" panose="02040503050406030204" pitchFamily="18" charset="0"/>
                          </a:rPr>
                          <m:t>η</m:t>
                        </m:r>
                      </m:den>
                    </m:f>
                  </m:oMath>
                </a14:m>
                <a:r>
                  <a:rPr lang="en-US" dirty="0"/>
                  <a:t>)</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2" y="471055"/>
                <a:ext cx="8599054" cy="4473597"/>
              </a:xfrm>
              <a:prstGeom prst="rect">
                <a:avLst/>
              </a:prstGeom>
              <a:blipFill rotWithShape="0">
                <a:blip r:embed="rId2"/>
                <a:stretch>
                  <a:fillRect l="-567"/>
                </a:stretch>
              </a:blipFill>
            </p:spPr>
            <p:txBody>
              <a:bodyPr/>
              <a:lstStyle/>
              <a:p>
                <a:r>
                  <a:rPr lang="en-US">
                    <a:noFill/>
                  </a:rPr>
                  <a:t> </a:t>
                </a:r>
              </a:p>
            </p:txBody>
          </p:sp>
        </mc:Fallback>
      </mc:AlternateContent>
    </p:spTree>
    <p:extLst>
      <p:ext uri="{BB962C8B-B14F-4D97-AF65-F5344CB8AC3E}">
        <p14:creationId xmlns:p14="http://schemas.microsoft.com/office/powerpoint/2010/main" val="15433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97163" y="683491"/>
                <a:ext cx="8201891" cy="4779001"/>
              </a:xfrm>
              <a:prstGeom prst="rect">
                <a:avLst/>
              </a:prstGeom>
              <a:noFill/>
            </p:spPr>
            <p:txBody>
              <a:bodyPr wrap="square" rtlCol="0">
                <a:spAutoFit/>
              </a:bodyPr>
              <a:lstStyle/>
              <a:p>
                <a:r>
                  <a:rPr lang="en-US" dirty="0"/>
                  <a:t>Does there exist a super-Carnot engine? With higher efficiency?</a:t>
                </a:r>
              </a:p>
              <a:p>
                <a:endParaRPr lang="en-US" dirty="0"/>
              </a:p>
              <a:p>
                <a:r>
                  <a:rPr lang="en-US" dirty="0"/>
                  <a:t>Use the super engine to take </a:t>
                </a:r>
                <a14:m>
                  <m:oMath xmlns:m="http://schemas.openxmlformats.org/officeDocument/2006/math">
                    <m:r>
                      <a:rPr lang="en-US" b="0" i="1" smtClean="0">
                        <a:latin typeface="Cambria Math" panose="02040503050406030204" pitchFamily="18" charset="0"/>
                      </a:rPr>
                      <m:t>𝑄</m:t>
                    </m:r>
                  </m:oMath>
                </a14:m>
                <a:r>
                  <a:rPr lang="en-US" dirty="0"/>
                  <a:t> from the boiler: </a:t>
                </a:r>
              </a:p>
              <a:p>
                <a:pPr marL="285750" indent="-285750">
                  <a:buFont typeface="Arial" panose="020B0604020202020204" pitchFamily="34" charset="0"/>
                  <a:buChar char="•"/>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η</m:t>
                            </m:r>
                          </m:e>
                          <m:sub>
                            <m:r>
                              <a:rPr lang="en-US" b="0" i="1" smtClean="0">
                                <a:latin typeface="Cambria Math" panose="02040503050406030204" pitchFamily="18" charset="0"/>
                              </a:rPr>
                              <m:t>𝑠</m:t>
                            </m:r>
                          </m:sub>
                        </m:sSub>
                      </m:e>
                    </m:d>
                    <m:r>
                      <a:rPr lang="en-US" b="0" i="1" smtClean="0">
                        <a:latin typeface="Cambria Math" panose="02040503050406030204" pitchFamily="18" charset="0"/>
                      </a:rPr>
                      <m:t>𝑄</m:t>
                    </m:r>
                  </m:oMath>
                </a14:m>
                <a:r>
                  <a:rPr lang="en-US" dirty="0"/>
                  <a:t> is returned to the condenser</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m:rPr>
                            <m:sty m:val="p"/>
                          </m:rPr>
                          <a:rPr lang="el-GR" i="1" smtClean="0">
                            <a:latin typeface="Cambria Math" panose="02040503050406030204" pitchFamily="18" charset="0"/>
                          </a:rPr>
                          <m:t>η</m:t>
                        </m:r>
                      </m:e>
                      <m:sub>
                        <m:r>
                          <a:rPr lang="en-US" b="0" i="1" smtClean="0">
                            <a:latin typeface="Cambria Math" panose="02040503050406030204" pitchFamily="18" charset="0"/>
                          </a:rPr>
                          <m:t>𝑠</m:t>
                        </m:r>
                      </m:sub>
                    </m:sSub>
                    <m:r>
                      <a:rPr lang="en-US" b="0" i="1" smtClean="0">
                        <a:latin typeface="Cambria Math" panose="02040503050406030204" pitchFamily="18" charset="0"/>
                      </a:rPr>
                      <m:t>𝑄</m:t>
                    </m:r>
                  </m:oMath>
                </a14:m>
                <a:r>
                  <a:rPr lang="en-US" dirty="0"/>
                  <a:t> does useful work</a:t>
                </a:r>
              </a:p>
              <a:p>
                <a:pPr marL="285750" indent="-285750">
                  <a:buFont typeface="Arial" panose="020B0604020202020204" pitchFamily="34" charset="0"/>
                  <a:buChar char="•"/>
                </a:pPr>
                <a:endParaRPr lang="en-US" dirty="0"/>
              </a:p>
              <a:p>
                <a:r>
                  <a:rPr lang="en-US" dirty="0"/>
                  <a:t>The Carnot engine can recover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l-GR" i="1">
                                <a:latin typeface="Cambria Math" panose="02040503050406030204" pitchFamily="18" charset="0"/>
                              </a:rPr>
                              <m:t>η</m:t>
                            </m:r>
                          </m:e>
                          <m:sub>
                            <m:r>
                              <a:rPr lang="en-US" i="1">
                                <a:latin typeface="Cambria Math" panose="02040503050406030204" pitchFamily="18" charset="0"/>
                              </a:rPr>
                              <m:t>𝑠</m:t>
                            </m:r>
                          </m:sub>
                        </m:sSub>
                      </m:e>
                    </m:d>
                    <m:r>
                      <a:rPr lang="en-US" i="1">
                        <a:latin typeface="Cambria Math" panose="02040503050406030204" pitchFamily="18" charset="0"/>
                      </a:rPr>
                      <m:t>𝑄</m:t>
                    </m:r>
                  </m:oMath>
                </a14:m>
                <a:r>
                  <a:rPr lang="en-US" dirty="0"/>
                  <a:t> by doing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1" smtClean="0">
                            <a:latin typeface="Cambria Math" panose="02040503050406030204" pitchFamily="18" charset="0"/>
                          </a:rPr>
                          <m:t>η</m:t>
                        </m:r>
                      </m:num>
                      <m:den>
                        <m:r>
                          <a:rPr lang="en-US" b="0" i="1" smtClean="0">
                            <a:latin typeface="Cambria Math" panose="02040503050406030204" pitchFamily="18" charset="0"/>
                          </a:rPr>
                          <m:t>1−</m:t>
                        </m:r>
                        <m:r>
                          <m:rPr>
                            <m:sty m:val="p"/>
                          </m:rPr>
                          <a:rPr lang="el-GR" b="0" i="1" smtClean="0">
                            <a:latin typeface="Cambria Math" panose="02040503050406030204" pitchFamily="18" charset="0"/>
                          </a:rPr>
                          <m:t>η</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η</m:t>
                            </m:r>
                          </m:e>
                          <m:sub>
                            <m:r>
                              <a:rPr lang="en-US" b="0" i="1" smtClean="0">
                                <a:latin typeface="Cambria Math" panose="02040503050406030204" pitchFamily="18" charset="0"/>
                              </a:rPr>
                              <m:t>𝑠</m:t>
                            </m:r>
                          </m:sub>
                        </m:sSub>
                      </m:e>
                    </m:d>
                    <m:r>
                      <a:rPr lang="en-US" b="0" i="1" smtClean="0">
                        <a:latin typeface="Cambria Math" panose="02040503050406030204" pitchFamily="18" charset="0"/>
                      </a:rPr>
                      <m:t>𝑄</m:t>
                    </m:r>
                  </m:oMath>
                </a14:m>
                <a:r>
                  <a:rPr lang="en-US" dirty="0"/>
                  <a:t> external work</a:t>
                </a:r>
              </a:p>
              <a:p>
                <a:endParaRPr lang="en-US" dirty="0"/>
              </a:p>
              <a:p>
                <a:r>
                  <a:rPr lang="en-US" dirty="0"/>
                  <a:t>Total useful work: </a:t>
                </a:r>
                <a14:m>
                  <m:oMath xmlns:m="http://schemas.openxmlformats.org/officeDocument/2006/math">
                    <m:sSub>
                      <m:sSubPr>
                        <m:ctrlPr>
                          <a:rPr lang="en-US" i="1">
                            <a:latin typeface="Cambria Math" panose="02040503050406030204" pitchFamily="18" charset="0"/>
                          </a:rPr>
                        </m:ctrlPr>
                      </m:sSubPr>
                      <m:e>
                        <m:r>
                          <m:rPr>
                            <m:sty m:val="p"/>
                          </m:rPr>
                          <a:rPr lang="el-GR" i="1">
                            <a:latin typeface="Cambria Math" panose="02040503050406030204" pitchFamily="18" charset="0"/>
                          </a:rPr>
                          <m:t>η</m:t>
                        </m:r>
                      </m:e>
                      <m:sub>
                        <m:r>
                          <a:rPr lang="en-US" i="1">
                            <a:latin typeface="Cambria Math" panose="02040503050406030204" pitchFamily="18" charset="0"/>
                          </a:rPr>
                          <m:t>𝑠</m:t>
                        </m:r>
                      </m:sub>
                    </m:sSub>
                    <m:r>
                      <a:rPr lang="en-US" i="1">
                        <a:latin typeface="Cambria Math" panose="02040503050406030204" pitchFamily="18" charset="0"/>
                      </a:rPr>
                      <m:t>𝑄</m:t>
                    </m:r>
                  </m:oMath>
                </a14:m>
                <a:r>
                  <a:rPr lang="en-US" dirty="0"/>
                  <a:t> minus </a:t>
                </a:r>
                <a14:m>
                  <m:oMath xmlns:m="http://schemas.openxmlformats.org/officeDocument/2006/math">
                    <m:f>
                      <m:fPr>
                        <m:ctrlPr>
                          <a:rPr lang="en-US" i="1">
                            <a:latin typeface="Cambria Math" panose="02040503050406030204" pitchFamily="18" charset="0"/>
                          </a:rPr>
                        </m:ctrlPr>
                      </m:fPr>
                      <m:num>
                        <m:r>
                          <m:rPr>
                            <m:sty m:val="p"/>
                          </m:rPr>
                          <a:rPr lang="el-GR" i="1">
                            <a:latin typeface="Cambria Math" panose="02040503050406030204" pitchFamily="18" charset="0"/>
                          </a:rPr>
                          <m:t>η</m:t>
                        </m:r>
                      </m:num>
                      <m:den>
                        <m:r>
                          <a:rPr lang="en-US" i="1">
                            <a:latin typeface="Cambria Math" panose="02040503050406030204" pitchFamily="18" charset="0"/>
                          </a:rPr>
                          <m:t>1−</m:t>
                        </m:r>
                        <m:r>
                          <m:rPr>
                            <m:sty m:val="p"/>
                          </m:rPr>
                          <a:rPr lang="el-GR" i="1">
                            <a:latin typeface="Cambria Math" panose="02040503050406030204" pitchFamily="18" charset="0"/>
                          </a:rPr>
                          <m:t>η</m:t>
                        </m:r>
                      </m:den>
                    </m:f>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m:rPr>
                                <m:sty m:val="p"/>
                              </m:rPr>
                              <a:rPr lang="el-GR" i="1">
                                <a:latin typeface="Cambria Math" panose="02040503050406030204" pitchFamily="18" charset="0"/>
                              </a:rPr>
                              <m:t>η</m:t>
                            </m:r>
                          </m:e>
                          <m:sub>
                            <m:r>
                              <a:rPr lang="en-US" i="1">
                                <a:latin typeface="Cambria Math" panose="02040503050406030204" pitchFamily="18" charset="0"/>
                              </a:rPr>
                              <m:t>𝑠</m:t>
                            </m:r>
                          </m:sub>
                        </m:sSub>
                      </m:e>
                    </m:d>
                    <m:r>
                      <a:rPr lang="en-US" i="1">
                        <a:latin typeface="Cambria Math" panose="02040503050406030204" pitchFamily="18" charset="0"/>
                      </a:rPr>
                      <m:t>𝑄</m:t>
                    </m:r>
                  </m:oMath>
                </a14:m>
                <a:r>
                  <a:rPr lang="en-US" dirty="0"/>
                  <a:t>, which is equal to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rPr>
                              <m:t>η</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m:rPr>
                            <m:sty m:val="p"/>
                          </m:rPr>
                          <a:rPr lang="el-GR" b="0" i="1" smtClean="0">
                            <a:latin typeface="Cambria Math" panose="02040503050406030204" pitchFamily="18" charset="0"/>
                          </a:rPr>
                          <m:t>η</m:t>
                        </m:r>
                      </m:num>
                      <m:den>
                        <m:r>
                          <a:rPr lang="en-US" b="0" i="1" smtClean="0">
                            <a:latin typeface="Cambria Math" panose="02040503050406030204" pitchFamily="18" charset="0"/>
                          </a:rPr>
                          <m:t>1−</m:t>
                        </m:r>
                        <m:r>
                          <m:rPr>
                            <m:sty m:val="p"/>
                          </m:rPr>
                          <a:rPr lang="el-GR" b="0" i="1" smtClean="0">
                            <a:latin typeface="Cambria Math" panose="02040503050406030204" pitchFamily="18" charset="0"/>
                          </a:rPr>
                          <m:t>η</m:t>
                        </m:r>
                      </m:den>
                    </m:f>
                    <m:r>
                      <a:rPr lang="en-US" b="0" i="1" smtClean="0">
                        <a:latin typeface="Cambria Math" panose="02040503050406030204" pitchFamily="18" charset="0"/>
                      </a:rPr>
                      <m:t>𝑄</m:t>
                    </m:r>
                    <m:r>
                      <a:rPr lang="en-US" b="0" i="1" smtClean="0">
                        <a:latin typeface="Cambria Math" panose="02040503050406030204" pitchFamily="18" charset="0"/>
                      </a:rPr>
                      <m:t>&gt;0</m:t>
                    </m:r>
                  </m:oMath>
                </a14:m>
                <a:endParaRPr lang="en-US" dirty="0"/>
              </a:p>
              <a:p>
                <a:r>
                  <a:rPr lang="en-US" dirty="0"/>
                  <a:t>The thermal equivalent has been abstracted from the boiler, without delivery of any of it to the condenser, which is therefore not required</a:t>
                </a:r>
              </a:p>
              <a:p>
                <a:endParaRPr lang="en-US" dirty="0"/>
              </a:p>
              <a:p>
                <a:r>
                  <a:rPr lang="en-US" dirty="0"/>
                  <a:t>The mechanism does mechanical work &amp; cools the boiler without causing any alteration in the condition of any other body!</a:t>
                </a:r>
              </a:p>
              <a:p>
                <a:endParaRPr lang="en-US" dirty="0"/>
              </a:p>
              <a:p>
                <a:r>
                  <a:rPr lang="en-US" dirty="0"/>
                  <a:t>We have a perpetual motion machine of the 2</a:t>
                </a:r>
                <a:r>
                  <a:rPr lang="en-US" baseline="30000" dirty="0"/>
                  <a:t>nd</a:t>
                </a:r>
                <a:r>
                  <a:rPr lang="en-US" dirty="0"/>
                  <a:t> kind</a:t>
                </a:r>
              </a:p>
            </p:txBody>
          </p:sp>
        </mc:Choice>
        <mc:Fallback xmlns="">
          <p:sp>
            <p:nvSpPr>
              <p:cNvPr id="2" name="TextBox 1"/>
              <p:cNvSpPr txBox="1">
                <a:spLocks noRot="1" noChangeAspect="1" noMove="1" noResize="1" noEditPoints="1" noAdjustHandles="1" noChangeArrowheads="1" noChangeShapeType="1" noTextEdit="1"/>
              </p:cNvSpPr>
              <p:nvPr/>
            </p:nvSpPr>
            <p:spPr>
              <a:xfrm>
                <a:off x="397163" y="683491"/>
                <a:ext cx="8201891" cy="4779001"/>
              </a:xfrm>
              <a:prstGeom prst="rect">
                <a:avLst/>
              </a:prstGeom>
              <a:blipFill rotWithShape="0">
                <a:blip r:embed="rId2"/>
                <a:stretch>
                  <a:fillRect l="-594" t="-638" b="-1020"/>
                </a:stretch>
              </a:blipFill>
            </p:spPr>
            <p:txBody>
              <a:bodyPr/>
              <a:lstStyle/>
              <a:p>
                <a:r>
                  <a:rPr lang="en-US">
                    <a:noFill/>
                  </a:rPr>
                  <a:t> </a:t>
                </a:r>
              </a:p>
            </p:txBody>
          </p:sp>
        </mc:Fallback>
      </mc:AlternateContent>
    </p:spTree>
    <p:extLst>
      <p:ext uri="{BB962C8B-B14F-4D97-AF65-F5344CB8AC3E}">
        <p14:creationId xmlns:p14="http://schemas.microsoft.com/office/powerpoint/2010/main" val="416613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0400" y="270364"/>
                <a:ext cx="7984836" cy="5953553"/>
              </a:xfrm>
              <a:prstGeom prst="rect">
                <a:avLst/>
              </a:prstGeom>
            </p:spPr>
            <p:txBody>
              <a:bodyPr wrap="square">
                <a:spAutoFit/>
              </a:bodyPr>
              <a:lstStyle/>
              <a:p>
                <a:pPr lvl="0"/>
                <a:r>
                  <a:rPr lang="en-US" sz="2400" b="1" dirty="0">
                    <a:solidFill>
                      <a:prstClr val="black"/>
                    </a:solidFill>
                  </a:rPr>
                  <a:t>2</a:t>
                </a:r>
                <a:r>
                  <a:rPr lang="en-US" sz="2400" b="1" baseline="30000" dirty="0">
                    <a:solidFill>
                      <a:prstClr val="black"/>
                    </a:solidFill>
                  </a:rPr>
                  <a:t>nd</a:t>
                </a:r>
                <a:r>
                  <a:rPr lang="en-US" sz="2400" b="1" dirty="0">
                    <a:solidFill>
                      <a:prstClr val="black"/>
                    </a:solidFill>
                  </a:rPr>
                  <a:t> Law of thermodynamics:</a:t>
                </a:r>
              </a:p>
              <a:p>
                <a:pPr marL="342900" lvl="0" indent="-342900">
                  <a:buFont typeface="Arial" panose="020B0604020202020204" pitchFamily="34" charset="0"/>
                  <a:buChar char="•"/>
                </a:pPr>
                <a:r>
                  <a:rPr lang="en-US" sz="2400" dirty="0">
                    <a:solidFill>
                      <a:prstClr val="black"/>
                    </a:solidFill>
                  </a:rPr>
                  <a:t>It is impossible to construct a continuously operating machine which does mechanical work and which cools a source of heat without producing any other effects (Thomson &amp; Planck)</a:t>
                </a:r>
              </a:p>
              <a:p>
                <a:pPr lvl="0"/>
                <a:endParaRPr lang="en-US" sz="2400" dirty="0">
                  <a:solidFill>
                    <a:prstClr val="black"/>
                  </a:solidFill>
                </a:endParaRPr>
              </a:p>
              <a:p>
                <a:pPr lvl="0"/>
                <a:r>
                  <a:rPr lang="en-US" sz="2400" dirty="0">
                    <a:solidFill>
                      <a:prstClr val="black"/>
                    </a:solidFill>
                  </a:rPr>
                  <a:t>The Carnot engine satisfies </a:t>
                </a:r>
                <a14:m>
                  <m:oMath xmlns:m="http://schemas.openxmlformats.org/officeDocument/2006/math">
                    <m:nary>
                      <m:naryPr>
                        <m:chr m:val="∮"/>
                        <m:limLoc m:val="undOvr"/>
                        <m:subHide m:val="on"/>
                        <m:supHide m:val="on"/>
                        <m:ctrlPr>
                          <a:rPr lang="en-US" sz="2400" i="1" smtClean="0">
                            <a:solidFill>
                              <a:prstClr val="black"/>
                            </a:solidFill>
                            <a:latin typeface="Cambria Math" panose="02040503050406030204" pitchFamily="18" charset="0"/>
                          </a:rPr>
                        </m:ctrlPr>
                      </m:naryPr>
                      <m:sub/>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𝑑𝑄</m:t>
                            </m:r>
                          </m:num>
                          <m:den>
                            <m:r>
                              <a:rPr lang="en-US" sz="2400" b="0" i="1" smtClean="0">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=0</m:t>
                    </m:r>
                  </m:oMath>
                </a14:m>
                <a:r>
                  <a:rPr lang="en-US" sz="2400" dirty="0">
                    <a:solidFill>
                      <a:prstClr val="black"/>
                    </a:solidFill>
                  </a:rPr>
                  <a:t> </a:t>
                </a:r>
              </a:p>
              <a:p>
                <a:pPr lvl="0"/>
                <a:endParaRPr lang="en-US" sz="2400" dirty="0">
                  <a:solidFill>
                    <a:prstClr val="black"/>
                  </a:solidFill>
                </a:endParaRPr>
              </a:p>
              <a:p>
                <a:pPr lvl="0"/>
                <a:r>
                  <a:rPr lang="en-US" sz="2400" dirty="0">
                    <a:solidFill>
                      <a:prstClr val="black"/>
                    </a:solidFill>
                  </a:rPr>
                  <a:t>Consider the adiabatic  and isothermal lines in a p-v diagram: each cell represents a cycle of a Carnot engine </a:t>
                </a:r>
                <a:r>
                  <a:rPr lang="en-US" sz="2400" dirty="0">
                    <a:solidFill>
                      <a:prstClr val="black"/>
                    </a:solidFill>
                    <a:sym typeface="Wingdings" panose="05000000000000000000" pitchFamily="2" charset="2"/>
                  </a:rPr>
                  <a:t></a:t>
                </a:r>
                <a:endParaRPr lang="en-US" sz="2400" dirty="0">
                  <a:solidFill>
                    <a:prstClr val="black"/>
                  </a:solidFill>
                </a:endParaRPr>
              </a:p>
              <a:p>
                <a:r>
                  <a:rPr lang="en-US" sz="2400" dirty="0">
                    <a:solidFill>
                      <a:prstClr val="black"/>
                    </a:solidFill>
                  </a:rPr>
                  <a:t>More generally, </a:t>
                </a:r>
                <a14:m>
                  <m:oMath xmlns:m="http://schemas.openxmlformats.org/officeDocument/2006/math">
                    <m:nary>
                      <m:naryPr>
                        <m:chr m:val="∮"/>
                        <m:limLoc m:val="undOvr"/>
                        <m:subHide m:val="on"/>
                        <m:supHide m:val="on"/>
                        <m:ctrlPr>
                          <a:rPr lang="en-US" sz="2400" i="1">
                            <a:solidFill>
                              <a:prstClr val="black"/>
                            </a:solidFill>
                            <a:latin typeface="Cambria Math" panose="02040503050406030204" pitchFamily="18" charset="0"/>
                          </a:rPr>
                        </m:ctrlPr>
                      </m:naryPr>
                      <m:sub/>
                      <m:sup/>
                      <m:e>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𝑑𝑄</m:t>
                            </m:r>
                          </m:num>
                          <m:den>
                            <m:r>
                              <a:rPr lang="en-US" sz="2400" i="1">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&lt;</m:t>
                    </m:r>
                    <m:r>
                      <a:rPr lang="en-US" sz="2400" i="1">
                        <a:solidFill>
                          <a:prstClr val="black"/>
                        </a:solidFill>
                        <a:latin typeface="Cambria Math" panose="02040503050406030204" pitchFamily="18" charset="0"/>
                      </a:rPr>
                      <m:t>0</m:t>
                    </m:r>
                  </m:oMath>
                </a14:m>
                <a:r>
                  <a:rPr lang="en-US" sz="2400" dirty="0">
                    <a:solidFill>
                      <a:prstClr val="black"/>
                    </a:solidFill>
                  </a:rPr>
                  <a:t> means that heat is being supplied to the boiler at the expense of mechanical energy. If =0, then we have a reversible process. If &gt;0, then heat is taken from the boiler and converted into mechanical energy and we have a perpetual motion machine of the 2</a:t>
                </a:r>
                <a:r>
                  <a:rPr lang="en-US" sz="2400" baseline="30000" dirty="0">
                    <a:solidFill>
                      <a:prstClr val="black"/>
                    </a:solidFill>
                  </a:rPr>
                  <a:t>nd</a:t>
                </a:r>
                <a:r>
                  <a:rPr lang="en-US" sz="2400" dirty="0">
                    <a:solidFill>
                      <a:prstClr val="black"/>
                    </a:solidFill>
                  </a:rPr>
                  <a:t> kind.</a:t>
                </a:r>
              </a:p>
            </p:txBody>
          </p:sp>
        </mc:Choice>
        <mc:Fallback xmlns="">
          <p:sp>
            <p:nvSpPr>
              <p:cNvPr id="3" name="Rectangle 2"/>
              <p:cNvSpPr>
                <a:spLocks noRot="1" noChangeAspect="1" noMove="1" noResize="1" noEditPoints="1" noAdjustHandles="1" noChangeArrowheads="1" noChangeShapeType="1" noTextEdit="1"/>
              </p:cNvSpPr>
              <p:nvPr/>
            </p:nvSpPr>
            <p:spPr>
              <a:xfrm>
                <a:off x="660400" y="270364"/>
                <a:ext cx="7984836" cy="5953553"/>
              </a:xfrm>
              <a:prstGeom prst="rect">
                <a:avLst/>
              </a:prstGeom>
              <a:blipFill rotWithShape="0">
                <a:blip r:embed="rId2"/>
                <a:stretch>
                  <a:fillRect l="-1145" t="-819" r="-153" b="-1331"/>
                </a:stretch>
              </a:blipFill>
            </p:spPr>
            <p:txBody>
              <a:bodyPr/>
              <a:lstStyle/>
              <a:p>
                <a:r>
                  <a:rPr lang="en-US">
                    <a:noFill/>
                  </a:rPr>
                  <a:t> </a:t>
                </a:r>
              </a:p>
            </p:txBody>
          </p:sp>
        </mc:Fallback>
      </mc:AlternateContent>
    </p:spTree>
    <p:extLst>
      <p:ext uri="{BB962C8B-B14F-4D97-AF65-F5344CB8AC3E}">
        <p14:creationId xmlns:p14="http://schemas.microsoft.com/office/powerpoint/2010/main" val="3106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8275"/>
            <a:ext cx="7886700" cy="1325563"/>
          </a:xfrm>
          <a:ln>
            <a:noFill/>
          </a:ln>
        </p:spPr>
        <p:style>
          <a:lnRef idx="2">
            <a:schemeClr val="dk1"/>
          </a:lnRef>
          <a:fillRef idx="1">
            <a:schemeClr val="lt1"/>
          </a:fillRef>
          <a:effectRef idx="0">
            <a:schemeClr val="dk1"/>
          </a:effectRef>
          <a:fontRef idx="minor">
            <a:schemeClr val="dk1"/>
          </a:fontRef>
        </p:style>
        <p:txBody>
          <a:bodyPr/>
          <a:lstStyle/>
          <a:p>
            <a:pPr algn="ctr"/>
            <a:r>
              <a:rPr lang="en-US" dirty="0"/>
              <a:t>Sources</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a:t>Material in this lecture comes from, “Handbook of Natural Computing,” Editors </a:t>
            </a:r>
            <a:r>
              <a:rPr lang="en-US" dirty="0" err="1"/>
              <a:t>Grzegorz</a:t>
            </a:r>
            <a:r>
              <a:rPr lang="en-US" dirty="0"/>
              <a:t> Rosenberg, Thomas Back and </a:t>
            </a:r>
            <a:r>
              <a:rPr lang="en-US" dirty="0" err="1"/>
              <a:t>Joost</a:t>
            </a:r>
            <a:r>
              <a:rPr lang="en-US" dirty="0"/>
              <a:t> N. </a:t>
            </a:r>
            <a:r>
              <a:rPr lang="en-US" dirty="0" err="1"/>
              <a:t>Kok</a:t>
            </a:r>
            <a:r>
              <a:rPr lang="en-US" dirty="0"/>
              <a:t>, Springer 2014. </a:t>
            </a:r>
          </a:p>
        </p:txBody>
      </p:sp>
    </p:spTree>
    <p:extLst>
      <p:ext uri="{BB962C8B-B14F-4D97-AF65-F5344CB8AC3E}">
        <p14:creationId xmlns:p14="http://schemas.microsoft.com/office/powerpoint/2010/main" val="113776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0400" y="270364"/>
                <a:ext cx="7984836" cy="6328399"/>
              </a:xfrm>
              <a:prstGeom prst="rect">
                <a:avLst/>
              </a:prstGeom>
            </p:spPr>
            <p:txBody>
              <a:bodyPr wrap="square">
                <a:spAutoFit/>
              </a:bodyPr>
              <a:lstStyle/>
              <a:p>
                <a:r>
                  <a:rPr lang="en-US" sz="2400" dirty="0">
                    <a:solidFill>
                      <a:prstClr val="black"/>
                    </a:solidFill>
                  </a:rPr>
                  <a:t>Define entropy </a:t>
                </a:r>
                <a14:m>
                  <m:oMath xmlns:m="http://schemas.openxmlformats.org/officeDocument/2006/math">
                    <m:r>
                      <a:rPr lang="en-US" sz="2400" b="0" i="1" smtClean="0">
                        <a:solidFill>
                          <a:prstClr val="black"/>
                        </a:solidFill>
                        <a:latin typeface="Cambria Math" panose="02040503050406030204" pitchFamily="18" charset="0"/>
                      </a:rPr>
                      <m:t>𝑆</m:t>
                    </m:r>
                    <m:r>
                      <a:rPr lang="en-US" sz="2400" b="0" i="1" smtClean="0">
                        <a:solidFill>
                          <a:prstClr val="black"/>
                        </a:solidFill>
                        <a:latin typeface="Cambria Math" panose="02040503050406030204" pitchFamily="18" charset="0"/>
                      </a:rPr>
                      <m:t>= </m:t>
                    </m:r>
                    <m:nary>
                      <m:naryPr>
                        <m:limLoc m:val="undOvr"/>
                        <m:ctrlPr>
                          <a:rPr lang="en-US" sz="2400" b="0" i="1" smtClean="0">
                            <a:solidFill>
                              <a:prstClr val="black"/>
                            </a:solidFill>
                            <a:latin typeface="Cambria Math" panose="02040503050406030204" pitchFamily="18" charset="0"/>
                          </a:rPr>
                        </m:ctrlPr>
                      </m:naryPr>
                      <m:sub>
                        <m:r>
                          <m:rPr>
                            <m:brk m:alnAt="24"/>
                          </m:rPr>
                          <a:rPr lang="en-US" sz="2400" b="0" i="1" smtClean="0">
                            <a:solidFill>
                              <a:prstClr val="black"/>
                            </a:solidFill>
                            <a:latin typeface="Cambria Math" panose="02040503050406030204" pitchFamily="18" charset="0"/>
                          </a:rPr>
                          <m:t>𝑖</m:t>
                        </m:r>
                        <m:r>
                          <a:rPr lang="en-US" sz="2400" b="0" i="1" smtClean="0">
                            <a:solidFill>
                              <a:prstClr val="black"/>
                            </a:solidFill>
                            <a:latin typeface="Cambria Math" panose="02040503050406030204" pitchFamily="18" charset="0"/>
                          </a:rPr>
                          <m:t>𝑛𝑖𝑡𝑖𝑎𝑙</m:t>
                        </m:r>
                      </m:sub>
                      <m:sup>
                        <m:r>
                          <a:rPr lang="en-US" sz="2400" b="0" i="1" smtClean="0">
                            <a:solidFill>
                              <a:prstClr val="black"/>
                            </a:solidFill>
                            <a:latin typeface="Cambria Math" panose="02040503050406030204" pitchFamily="18" charset="0"/>
                          </a:rPr>
                          <m:t>2</m:t>
                        </m:r>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𝑄</m:t>
                                </m:r>
                              </m:e>
                              <m:sub>
                                <m:r>
                                  <a:rPr lang="en-US" sz="2400" b="0" i="1" smtClean="0">
                                    <a:solidFill>
                                      <a:prstClr val="black"/>
                                    </a:solidFill>
                                    <a:latin typeface="Cambria Math" panose="02040503050406030204" pitchFamily="18" charset="0"/>
                                  </a:rPr>
                                  <m:t>𝑟𝑒𝑣</m:t>
                                </m:r>
                              </m:sub>
                            </m:sSub>
                          </m:num>
                          <m:den>
                            <m:r>
                              <a:rPr lang="en-US" sz="2400" b="0" i="1" smtClean="0">
                                <a:solidFill>
                                  <a:prstClr val="black"/>
                                </a:solidFill>
                                <a:latin typeface="Cambria Math" panose="02040503050406030204" pitchFamily="18" charset="0"/>
                              </a:rPr>
                              <m:t>𝑇</m:t>
                            </m:r>
                          </m:den>
                        </m:f>
                      </m:e>
                    </m:nary>
                  </m:oMath>
                </a14:m>
                <a:r>
                  <a:rPr lang="en-US" sz="2400" dirty="0">
                    <a:solidFill>
                      <a:prstClr val="black"/>
                    </a:solidFill>
                  </a:rPr>
                  <a:t> which is a function only at the final state 2 (</a:t>
                </a:r>
                <a:r>
                  <a:rPr lang="en-US" sz="2400" dirty="0">
                    <a:solidFill>
                      <a:prstClr val="black"/>
                    </a:solidFill>
                    <a:sym typeface="Wingdings" panose="05000000000000000000" pitchFamily="2" charset="2"/>
                  </a:rPr>
                  <a:t>entropy is well defined)</a:t>
                </a:r>
                <a:r>
                  <a:rPr lang="en-US" sz="2400" dirty="0">
                    <a:solidFill>
                      <a:prstClr val="black"/>
                    </a:solidFill>
                  </a:rPr>
                  <a:t> </a:t>
                </a:r>
              </a:p>
              <a:p>
                <a:pPr/>
                <a14:m>
                  <m:oMathPara xmlns:m="http://schemas.openxmlformats.org/officeDocument/2006/math">
                    <m:oMathParaPr>
                      <m:jc m:val="centerGroup"/>
                    </m:oMathParaPr>
                    <m:oMath xmlns:m="http://schemas.openxmlformats.org/officeDocument/2006/math">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nary>
                        <m:naryPr>
                          <m:limLoc m:val="undOvr"/>
                          <m:ctrlPr>
                            <a:rPr lang="en-US" sz="2400" i="1">
                              <a:solidFill>
                                <a:prstClr val="black"/>
                              </a:solidFill>
                              <a:latin typeface="Cambria Math" panose="02040503050406030204" pitchFamily="18" charset="0"/>
                            </a:rPr>
                          </m:ctrlPr>
                        </m:naryPr>
                        <m:sub>
                          <m:r>
                            <m:rPr>
                              <m:brk m:alnAt="24"/>
                            </m:rPr>
                            <a:rPr lang="en-US" sz="2400" b="0" i="1" smtClean="0">
                              <a:solidFill>
                                <a:prstClr val="black"/>
                              </a:solidFill>
                              <a:latin typeface="Cambria Math" panose="02040503050406030204" pitchFamily="18" charset="0"/>
                            </a:rPr>
                            <m:t>1</m:t>
                          </m:r>
                        </m:sub>
                        <m:sup>
                          <m:r>
                            <a:rPr lang="en-US" sz="2400" i="1">
                              <a:solidFill>
                                <a:prstClr val="black"/>
                              </a:solidFill>
                              <a:latin typeface="Cambria Math" panose="02040503050406030204" pitchFamily="18" charset="0"/>
                            </a:rPr>
                            <m:t>2</m:t>
                          </m:r>
                        </m:sup>
                        <m:e>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𝑑</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𝑄</m:t>
                                  </m:r>
                                </m:e>
                                <m:sub>
                                  <m:r>
                                    <a:rPr lang="en-US" sz="2400" i="1">
                                      <a:solidFill>
                                        <a:prstClr val="black"/>
                                      </a:solidFill>
                                      <a:latin typeface="Cambria Math" panose="02040503050406030204" pitchFamily="18" charset="0"/>
                                    </a:rPr>
                                    <m:t>𝑟𝑒𝑣</m:t>
                                  </m:r>
                                </m:sub>
                              </m:sSub>
                            </m:num>
                            <m:den>
                              <m:r>
                                <a:rPr lang="en-US" sz="2400" i="1">
                                  <a:solidFill>
                                    <a:prstClr val="black"/>
                                  </a:solidFill>
                                  <a:latin typeface="Cambria Math" panose="02040503050406030204" pitchFamily="18" charset="0"/>
                                </a:rPr>
                                <m:t>𝑇</m:t>
                              </m:r>
                            </m:den>
                          </m:f>
                        </m:e>
                      </m:nary>
                    </m:oMath>
                  </m:oMathPara>
                </a14:m>
                <a:endParaRPr lang="en-US" sz="2400" dirty="0">
                  <a:solidFill>
                    <a:prstClr val="black"/>
                  </a:solidFill>
                </a:endParaRPr>
              </a:p>
              <a:p>
                <a:r>
                  <a:rPr lang="en-US" sz="2400" dirty="0">
                    <a:solidFill>
                      <a:prstClr val="black"/>
                    </a:solidFill>
                  </a:rPr>
                  <a:t>An irreversible passage from state 1 to 2 can be extended with a reversible passage from 2 to 1:</a:t>
                </a:r>
              </a:p>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0≥</m:t>
                      </m:r>
                      <m:nary>
                        <m:naryPr>
                          <m:chr m:val="∮"/>
                          <m:limLoc m:val="undOvr"/>
                          <m:subHide m:val="on"/>
                          <m:supHide m:val="on"/>
                          <m:ctrlPr>
                            <a:rPr lang="en-US" sz="2400" i="1" smtClean="0">
                              <a:solidFill>
                                <a:prstClr val="black"/>
                              </a:solidFill>
                              <a:latin typeface="Cambria Math" panose="02040503050406030204" pitchFamily="18" charset="0"/>
                            </a:rPr>
                          </m:ctrlPr>
                        </m:naryPr>
                        <m:sub/>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𝑑𝑄</m:t>
                              </m:r>
                            </m:num>
                            <m:den>
                              <m:r>
                                <a:rPr lang="en-US" sz="2400" b="0" i="1" smtClean="0">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m:t>
                      </m:r>
                      <m:nary>
                        <m:naryPr>
                          <m:ctrlPr>
                            <a:rPr lang="en-US" sz="2400" b="0" i="1" smtClean="0">
                              <a:solidFill>
                                <a:prstClr val="black"/>
                              </a:solidFill>
                              <a:latin typeface="Cambria Math" panose="02040503050406030204" pitchFamily="18" charset="0"/>
                            </a:rPr>
                          </m:ctrlPr>
                        </m:naryPr>
                        <m:sub>
                          <m:r>
                            <m:rPr>
                              <m:brk m:alnAt="23"/>
                            </m:rPr>
                            <a:rPr lang="en-US" sz="2400" b="0" i="1" smtClean="0">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rPr>
                            <m:t>2</m:t>
                          </m:r>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𝑄</m:t>
                                  </m:r>
                                </m:e>
                                <m:sub>
                                  <m:r>
                                    <a:rPr lang="en-US" sz="2400" b="0" i="1" smtClean="0">
                                      <a:solidFill>
                                        <a:prstClr val="black"/>
                                      </a:solidFill>
                                      <a:latin typeface="Cambria Math" panose="02040503050406030204" pitchFamily="18" charset="0"/>
                                    </a:rPr>
                                    <m:t>𝑖𝑟𝑟</m:t>
                                  </m:r>
                                </m:sub>
                              </m:sSub>
                            </m:num>
                            <m:den>
                              <m:r>
                                <a:rPr lang="en-US" sz="2400" b="0" i="1" smtClean="0">
                                  <a:solidFill>
                                    <a:prstClr val="black"/>
                                  </a:solidFill>
                                  <a:latin typeface="Cambria Math" panose="02040503050406030204" pitchFamily="18" charset="0"/>
                                </a:rPr>
                                <m:t>𝑇</m:t>
                              </m:r>
                            </m:den>
                          </m:f>
                          <m:r>
                            <a:rPr lang="en-US" sz="2400" b="0" i="1" smtClean="0">
                              <a:solidFill>
                                <a:prstClr val="black"/>
                              </a:solidFill>
                              <a:latin typeface="Cambria Math" panose="02040503050406030204" pitchFamily="18" charset="0"/>
                            </a:rPr>
                            <m:t>+</m:t>
                          </m:r>
                          <m:nary>
                            <m:naryPr>
                              <m:ctrlPr>
                                <a:rPr lang="en-US" sz="2400" b="0" i="1" smtClean="0">
                                  <a:solidFill>
                                    <a:prstClr val="black"/>
                                  </a:solidFill>
                                  <a:latin typeface="Cambria Math" panose="02040503050406030204" pitchFamily="18" charset="0"/>
                                </a:rPr>
                              </m:ctrlPr>
                            </m:naryPr>
                            <m:sub>
                              <m:r>
                                <m:rPr>
                                  <m:brk m:alnAt="23"/>
                                </m:rPr>
                                <a:rPr lang="en-US" sz="2400" b="0" i="1" smtClean="0">
                                  <a:solidFill>
                                    <a:prstClr val="black"/>
                                  </a:solidFill>
                                  <a:latin typeface="Cambria Math" panose="02040503050406030204" pitchFamily="18" charset="0"/>
                                </a:rPr>
                                <m:t>2</m:t>
                              </m:r>
                            </m:sub>
                            <m:sup>
                              <m:r>
                                <a:rPr lang="en-US" sz="2400" b="0" i="1" smtClean="0">
                                  <a:solidFill>
                                    <a:prstClr val="black"/>
                                  </a:solidFill>
                                  <a:latin typeface="Cambria Math" panose="02040503050406030204" pitchFamily="18" charset="0"/>
                                </a:rPr>
                                <m:t>1</m:t>
                              </m:r>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𝑄</m:t>
                                      </m:r>
                                    </m:e>
                                    <m:sub>
                                      <m:r>
                                        <a:rPr lang="en-US" sz="2400" b="0" i="1" smtClean="0">
                                          <a:solidFill>
                                            <a:prstClr val="black"/>
                                          </a:solidFill>
                                          <a:latin typeface="Cambria Math" panose="02040503050406030204" pitchFamily="18" charset="0"/>
                                        </a:rPr>
                                        <m:t>𝑟𝑒𝑣</m:t>
                                      </m:r>
                                    </m:sub>
                                  </m:sSub>
                                </m:num>
                                <m:den>
                                  <m:r>
                                    <a:rPr lang="en-US" sz="2400" b="0" i="1" smtClean="0">
                                      <a:solidFill>
                                        <a:prstClr val="black"/>
                                      </a:solidFill>
                                      <a:latin typeface="Cambria Math" panose="02040503050406030204" pitchFamily="18" charset="0"/>
                                    </a:rPr>
                                    <m:t>𝑇</m:t>
                                  </m:r>
                                </m:den>
                              </m:f>
                            </m:e>
                          </m:nary>
                        </m:e>
                      </m:nary>
                      <m:r>
                        <a:rPr lang="en-US" sz="2400" b="0" i="1" smtClean="0">
                          <a:solidFill>
                            <a:prstClr val="black"/>
                          </a:solidFill>
                          <a:latin typeface="Cambria Math" panose="02040503050406030204" pitchFamily="18" charset="0"/>
                        </a:rPr>
                        <m:t>=</m:t>
                      </m:r>
                      <m:nary>
                        <m:naryPr>
                          <m:limLoc m:val="undOvr"/>
                          <m:ctrlPr>
                            <a:rPr lang="en-US" sz="2400" b="0" i="1" smtClean="0">
                              <a:solidFill>
                                <a:prstClr val="black"/>
                              </a:solidFill>
                              <a:latin typeface="Cambria Math" panose="02040503050406030204" pitchFamily="18" charset="0"/>
                            </a:rPr>
                          </m:ctrlPr>
                        </m:naryPr>
                        <m:sub>
                          <m:r>
                            <m:rPr>
                              <m:brk m:alnAt="24"/>
                            </m:rPr>
                            <a:rPr lang="en-US" sz="2400" b="0" i="1" smtClean="0">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rPr>
                            <m:t>2</m:t>
                          </m:r>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𝑄</m:t>
                                  </m:r>
                                </m:e>
                                <m:sub>
                                  <m:r>
                                    <a:rPr lang="en-US" sz="2400" b="0" i="1" smtClean="0">
                                      <a:solidFill>
                                        <a:prstClr val="black"/>
                                      </a:solidFill>
                                      <a:latin typeface="Cambria Math" panose="02040503050406030204" pitchFamily="18" charset="0"/>
                                    </a:rPr>
                                    <m:t>𝑖𝑟𝑟</m:t>
                                  </m:r>
                                </m:sub>
                              </m:sSub>
                            </m:num>
                            <m:den>
                              <m:r>
                                <a:rPr lang="en-US" sz="2400" b="0" i="1" smtClean="0">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 </m:t>
                      </m:r>
                    </m:oMath>
                  </m:oMathPara>
                </a14:m>
                <a:endParaRPr lang="en-US" sz="2400" b="0" dirty="0">
                  <a:solidFill>
                    <a:prstClr val="black"/>
                  </a:solidFill>
                </a:endParaRPr>
              </a:p>
              <a:p>
                <a:r>
                  <a:rPr lang="en-US" sz="2400" dirty="0">
                    <a:solidFill>
                      <a:prstClr val="black"/>
                    </a:solidFill>
                  </a:rPr>
                  <a:t>For isolated systems there is no exchange of heat with the environment and </a:t>
                </a:r>
                <a14:m>
                  <m:oMath xmlns:m="http://schemas.openxmlformats.org/officeDocument/2006/math">
                    <m:nary>
                      <m:naryPr>
                        <m:limLoc m:val="undOvr"/>
                        <m:ctrlPr>
                          <a:rPr lang="en-US" sz="2400" i="1">
                            <a:solidFill>
                              <a:prstClr val="black"/>
                            </a:solidFill>
                            <a:latin typeface="Cambria Math" panose="02040503050406030204" pitchFamily="18" charset="0"/>
                          </a:rPr>
                        </m:ctrlPr>
                      </m:naryPr>
                      <m:sub>
                        <m:r>
                          <m:rPr>
                            <m:brk m:alnAt="24"/>
                          </m:rPr>
                          <a:rPr lang="en-US" sz="2400" i="1">
                            <a:solidFill>
                              <a:prstClr val="black"/>
                            </a:solidFill>
                            <a:latin typeface="Cambria Math" panose="02040503050406030204" pitchFamily="18" charset="0"/>
                          </a:rPr>
                          <m:t>1</m:t>
                        </m:r>
                      </m:sub>
                      <m:sup>
                        <m:r>
                          <a:rPr lang="en-US" sz="2400" i="1">
                            <a:solidFill>
                              <a:prstClr val="black"/>
                            </a:solidFill>
                            <a:latin typeface="Cambria Math" panose="02040503050406030204" pitchFamily="18" charset="0"/>
                          </a:rPr>
                          <m:t>2</m:t>
                        </m:r>
                      </m:sup>
                      <m:e>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𝑑</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panose="02040503050406030204" pitchFamily="18" charset="0"/>
                                  </a:rPr>
                                  <m:t>𝑄</m:t>
                                </m:r>
                              </m:e>
                              <m:sub>
                                <m:r>
                                  <a:rPr lang="en-US" sz="2400" i="1">
                                    <a:solidFill>
                                      <a:prstClr val="black"/>
                                    </a:solidFill>
                                    <a:latin typeface="Cambria Math" panose="02040503050406030204" pitchFamily="18" charset="0"/>
                                  </a:rPr>
                                  <m:t>𝑖𝑟𝑟</m:t>
                                </m:r>
                              </m:sub>
                            </m:sSub>
                          </m:num>
                          <m:den>
                            <m:r>
                              <a:rPr lang="en-US" sz="2400" i="1">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=0</m:t>
                    </m:r>
                  </m:oMath>
                </a14:m>
                <a:r>
                  <a:rPr lang="en-US" sz="2400" dirty="0">
                    <a:solidFill>
                      <a:prstClr val="black"/>
                    </a:solidFill>
                  </a:rPr>
                  <a:t>, this proves that in any change </a:t>
                </a:r>
                <a14:m>
                  <m:oMath xmlns:m="http://schemas.openxmlformats.org/officeDocument/2006/math">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≥0:</m:t>
                    </m:r>
                  </m:oMath>
                </a14:m>
                <a:endParaRPr lang="en-US" sz="2400" b="0" dirty="0">
                  <a:solidFill>
                    <a:prstClr val="black"/>
                  </a:solidFill>
                </a:endParaRPr>
              </a:p>
              <a:p>
                <a:r>
                  <a:rPr lang="en-US" sz="2400" dirty="0">
                    <a:solidFill>
                      <a:prstClr val="black"/>
                    </a:solidFill>
                  </a:rPr>
                  <a:t>All changes within an isolated system proceed in such a way that the entropy increases; hence changes will occur in such a system until the entropy has reached its maximum value</a:t>
                </a:r>
              </a:p>
            </p:txBody>
          </p:sp>
        </mc:Choice>
        <mc:Fallback xmlns="">
          <p:sp>
            <p:nvSpPr>
              <p:cNvPr id="3" name="Rectangle 2"/>
              <p:cNvSpPr>
                <a:spLocks noRot="1" noChangeAspect="1" noMove="1" noResize="1" noEditPoints="1" noAdjustHandles="1" noChangeArrowheads="1" noChangeShapeType="1" noTextEdit="1"/>
              </p:cNvSpPr>
              <p:nvPr/>
            </p:nvSpPr>
            <p:spPr>
              <a:xfrm>
                <a:off x="660400" y="270364"/>
                <a:ext cx="7984836" cy="6328399"/>
              </a:xfrm>
              <a:prstGeom prst="rect">
                <a:avLst/>
              </a:prstGeom>
              <a:blipFill rotWithShape="0">
                <a:blip r:embed="rId2"/>
                <a:stretch>
                  <a:fillRect l="-1145" r="-687" b="-1252"/>
                </a:stretch>
              </a:blipFill>
            </p:spPr>
            <p:txBody>
              <a:bodyPr/>
              <a:lstStyle/>
              <a:p>
                <a:r>
                  <a:rPr lang="en-US">
                    <a:noFill/>
                  </a:rPr>
                  <a:t> </a:t>
                </a:r>
              </a:p>
            </p:txBody>
          </p:sp>
        </mc:Fallback>
      </mc:AlternateContent>
    </p:spTree>
    <p:extLst>
      <p:ext uri="{BB962C8B-B14F-4D97-AF65-F5344CB8AC3E}">
        <p14:creationId xmlns:p14="http://schemas.microsoft.com/office/powerpoint/2010/main" val="32752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60400" y="270364"/>
                <a:ext cx="7984836" cy="6294608"/>
              </a:xfrm>
              <a:prstGeom prst="rect">
                <a:avLst/>
              </a:prstGeom>
            </p:spPr>
            <p:txBody>
              <a:bodyPr wrap="square">
                <a:spAutoFit/>
              </a:bodyPr>
              <a:lstStyle/>
              <a:p>
                <a:r>
                  <a:rPr lang="en-US" sz="2400" b="0" dirty="0">
                    <a:solidFill>
                      <a:prstClr val="black"/>
                    </a:solidFill>
                  </a:rPr>
                  <a:t>Take point 1 </a:t>
                </a:r>
                <a:r>
                  <a:rPr lang="en-US" sz="2400" dirty="0">
                    <a:solidFill>
                      <a:prstClr val="black"/>
                    </a:solidFill>
                  </a:rPr>
                  <a:t>as an initial reference point:</a:t>
                </a:r>
                <a:endParaRPr lang="en-US" sz="2400" b="0" dirty="0">
                  <a:solidFill>
                    <a:prstClr val="black"/>
                  </a:solidFill>
                </a:endParaRPr>
              </a:p>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0≥</m:t>
                      </m:r>
                      <m:nary>
                        <m:naryPr>
                          <m:limLoc m:val="undOvr"/>
                          <m:ctrlPr>
                            <a:rPr lang="en-US" sz="2400" b="0" i="1" smtClean="0">
                              <a:solidFill>
                                <a:prstClr val="black"/>
                              </a:solidFill>
                              <a:latin typeface="Cambria Math" panose="02040503050406030204" pitchFamily="18" charset="0"/>
                            </a:rPr>
                          </m:ctrlPr>
                        </m:naryPr>
                        <m:sub>
                          <m:r>
                            <m:rPr>
                              <m:brk m:alnAt="24"/>
                            </m:rPr>
                            <a:rPr lang="en-US" sz="2400" b="0" i="1" smtClean="0">
                              <a:solidFill>
                                <a:prstClr val="black"/>
                              </a:solidFill>
                              <a:latin typeface="Cambria Math" panose="02040503050406030204" pitchFamily="18" charset="0"/>
                            </a:rPr>
                            <m:t>1</m:t>
                          </m:r>
                        </m:sub>
                        <m:sup>
                          <m:r>
                            <a:rPr lang="en-US" sz="2400" b="0" i="1" smtClean="0">
                              <a:solidFill>
                                <a:prstClr val="black"/>
                              </a:solidFill>
                              <a:latin typeface="Cambria Math" panose="02040503050406030204" pitchFamily="18" charset="0"/>
                            </a:rPr>
                            <m:t>2</m:t>
                          </m:r>
                        </m:sup>
                        <m:e>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𝑄</m:t>
                                  </m:r>
                                </m:e>
                                <m:sub>
                                  <m:r>
                                    <a:rPr lang="en-US" sz="2400" b="0" i="1" smtClean="0">
                                      <a:solidFill>
                                        <a:prstClr val="black"/>
                                      </a:solidFill>
                                      <a:latin typeface="Cambria Math" panose="02040503050406030204" pitchFamily="18" charset="0"/>
                                    </a:rPr>
                                    <m:t>𝑖𝑟𝑟</m:t>
                                  </m:r>
                                </m:sub>
                              </m:sSub>
                            </m:num>
                            <m:den>
                              <m:r>
                                <a:rPr lang="en-US" sz="2400" b="0" i="1" smtClean="0">
                                  <a:solidFill>
                                    <a:prstClr val="black"/>
                                  </a:solidFill>
                                  <a:latin typeface="Cambria Math" panose="02040503050406030204" pitchFamily="18" charset="0"/>
                                </a:rPr>
                                <m:t>𝑇</m:t>
                              </m:r>
                            </m:den>
                          </m:f>
                        </m:e>
                      </m:nary>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1</m:t>
                          </m:r>
                        </m:sub>
                      </m:sSub>
                      <m:r>
                        <a:rPr lang="en-US" sz="2400" b="0" i="1" smtClean="0">
                          <a:solidFill>
                            <a:prstClr val="black"/>
                          </a:solidFill>
                          <a:latin typeface="Cambria Math" panose="02040503050406030204" pitchFamily="18" charset="0"/>
                        </a:rPr>
                        <m:t>−</m:t>
                      </m:r>
                      <m:sSub>
                        <m:sSubPr>
                          <m:ctrlPr>
                            <a:rPr lang="en-US" sz="2400" b="0" i="1" smtClean="0">
                              <a:solidFill>
                                <a:prstClr val="black"/>
                              </a:solidFill>
                              <a:latin typeface="Cambria Math" panose="02040503050406030204" pitchFamily="18" charset="0"/>
                            </a:rPr>
                          </m:ctrlPr>
                        </m:sSubPr>
                        <m:e>
                          <m:r>
                            <a:rPr lang="en-US" sz="2400" b="0" i="1" smtClean="0">
                              <a:solidFill>
                                <a:prstClr val="black"/>
                              </a:solidFill>
                              <a:latin typeface="Cambria Math" panose="02040503050406030204" pitchFamily="18" charset="0"/>
                            </a:rPr>
                            <m:t>𝑆</m:t>
                          </m:r>
                        </m:e>
                        <m:sub>
                          <m:r>
                            <a:rPr lang="en-US" sz="2400" b="0" i="1" smtClean="0">
                              <a:solidFill>
                                <a:prstClr val="black"/>
                              </a:solidFill>
                              <a:latin typeface="Cambria Math" panose="02040503050406030204" pitchFamily="18" charset="0"/>
                            </a:rPr>
                            <m:t>2</m:t>
                          </m:r>
                        </m:sub>
                      </m:sSub>
                      <m:r>
                        <a:rPr lang="en-US" sz="2400" b="0" i="1" smtClean="0">
                          <a:solidFill>
                            <a:prstClr val="black"/>
                          </a:solidFill>
                          <a:latin typeface="Cambria Math" panose="02040503050406030204" pitchFamily="18" charset="0"/>
                        </a:rPr>
                        <m:t> </m:t>
                      </m:r>
                    </m:oMath>
                  </m:oMathPara>
                </a14:m>
                <a:endParaRPr lang="en-US" sz="2400" b="0" dirty="0">
                  <a:solidFill>
                    <a:prstClr val="black"/>
                  </a:solidFill>
                </a:endParaRPr>
              </a:p>
              <a:p>
                <a:r>
                  <a:rPr lang="en-US" sz="2400" dirty="0">
                    <a:solidFill>
                      <a:prstClr val="black"/>
                    </a:solidFill>
                  </a:rPr>
                  <a:t>Differentiating gives</a:t>
                </a:r>
              </a:p>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0≥</m:t>
                      </m:r>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𝑑𝑄</m:t>
                          </m:r>
                        </m:num>
                        <m:den>
                          <m:r>
                            <a:rPr lang="en-US" sz="2400" b="0" i="1" smtClean="0">
                              <a:solidFill>
                                <a:prstClr val="black"/>
                              </a:solidFill>
                              <a:latin typeface="Cambria Math" panose="02040503050406030204" pitchFamily="18" charset="0"/>
                            </a:rPr>
                            <m:t>𝑇</m:t>
                          </m:r>
                        </m:den>
                      </m:f>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𝑑𝑆</m:t>
                      </m:r>
                      <m:r>
                        <a:rPr lang="en-US" sz="2400" b="0" i="1" smtClean="0">
                          <a:solidFill>
                            <a:prstClr val="black"/>
                          </a:solidFill>
                          <a:latin typeface="Cambria Math" panose="02040503050406030204" pitchFamily="18" charset="0"/>
                        </a:rPr>
                        <m:t>=</m:t>
                      </m:r>
                      <m:f>
                        <m:fPr>
                          <m:ctrlPr>
                            <a:rPr lang="en-US" sz="2400" b="0" i="1" smtClean="0">
                              <a:solidFill>
                                <a:prstClr val="black"/>
                              </a:solidFill>
                              <a:latin typeface="Cambria Math" panose="02040503050406030204" pitchFamily="18" charset="0"/>
                            </a:rPr>
                          </m:ctrlPr>
                        </m:fPr>
                        <m:num>
                          <m:r>
                            <a:rPr lang="en-US" sz="2400" b="0" i="1" smtClean="0">
                              <a:solidFill>
                                <a:prstClr val="black"/>
                              </a:solidFill>
                              <a:latin typeface="Cambria Math" panose="02040503050406030204" pitchFamily="18" charset="0"/>
                            </a:rPr>
                            <m:t>𝑑𝑈</m:t>
                          </m:r>
                          <m:r>
                            <a:rPr lang="en-US" sz="2400" b="0" i="1" smtClean="0">
                              <a:solidFill>
                                <a:prstClr val="black"/>
                              </a:solidFill>
                              <a:latin typeface="Cambria Math" panose="02040503050406030204" pitchFamily="18" charset="0"/>
                            </a:rPr>
                            <m:t>−</m:t>
                          </m:r>
                          <m:r>
                            <m:rPr>
                              <m:sty m:val="p"/>
                            </m:rPr>
                            <a:rPr lang="el-GR" sz="2400" b="0" i="1" smtClean="0">
                              <a:solidFill>
                                <a:prstClr val="black"/>
                              </a:solidFill>
                              <a:latin typeface="Cambria Math" panose="02040503050406030204" pitchFamily="18" charset="0"/>
                            </a:rPr>
                            <m:t>δ</m:t>
                          </m:r>
                          <m:r>
                            <a:rPr lang="en-US" sz="2400" b="0" i="1" smtClean="0">
                              <a:solidFill>
                                <a:prstClr val="black"/>
                              </a:solidFill>
                              <a:latin typeface="Cambria Math" panose="02040503050406030204" pitchFamily="18" charset="0"/>
                            </a:rPr>
                            <m:t>𝑊</m:t>
                          </m:r>
                        </m:num>
                        <m:den>
                          <m:r>
                            <a:rPr lang="en-US" sz="2400" b="0" i="1" smtClean="0">
                              <a:solidFill>
                                <a:prstClr val="black"/>
                              </a:solidFill>
                              <a:latin typeface="Cambria Math" panose="02040503050406030204" pitchFamily="18" charset="0"/>
                            </a:rPr>
                            <m:t>𝑇</m:t>
                          </m:r>
                        </m:den>
                      </m:f>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𝑑𝑆</m:t>
                      </m:r>
                    </m:oMath>
                  </m:oMathPara>
                </a14:m>
                <a:endParaRPr lang="en-US" sz="2400" b="0" dirty="0">
                  <a:solidFill>
                    <a:prstClr val="black"/>
                  </a:solidFill>
                </a:endParaRPr>
              </a:p>
              <a:p>
                <a:r>
                  <a:rPr lang="en-US" sz="2400" dirty="0">
                    <a:solidFill>
                      <a:prstClr val="black"/>
                    </a:solidFill>
                  </a:rPr>
                  <a:t>Equality holds for a reversible process in which case </a:t>
                </a:r>
                <a14:m>
                  <m:oMath xmlns:m="http://schemas.openxmlformats.org/officeDocument/2006/math">
                    <m:r>
                      <a:rPr lang="en-US" sz="2400" b="0" i="1" smtClean="0">
                        <a:solidFill>
                          <a:prstClr val="black"/>
                        </a:solidFill>
                        <a:latin typeface="Cambria Math" panose="02040503050406030204" pitchFamily="18" charset="0"/>
                      </a:rPr>
                      <m:t>−</m:t>
                    </m:r>
                    <m:r>
                      <m:rPr>
                        <m:sty m:val="p"/>
                      </m:rPr>
                      <a:rPr lang="el-GR" sz="2400" b="0" i="1" smtClean="0">
                        <a:solidFill>
                          <a:prstClr val="black"/>
                        </a:solidFill>
                        <a:latin typeface="Cambria Math" panose="02040503050406030204" pitchFamily="18" charset="0"/>
                      </a:rPr>
                      <m:t>δ</m:t>
                    </m:r>
                    <m:r>
                      <a:rPr lang="en-US" sz="2400" b="0" i="1" smtClean="0">
                        <a:solidFill>
                          <a:prstClr val="black"/>
                        </a:solidFill>
                        <a:latin typeface="Cambria Math" panose="02040503050406030204" pitchFamily="18" charset="0"/>
                      </a:rPr>
                      <m:t>𝑊</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𝑝𝑑𝑉</m:t>
                    </m:r>
                  </m:oMath>
                </a14:m>
                <a:r>
                  <a:rPr lang="en-US" sz="2400" dirty="0">
                    <a:solidFill>
                      <a:prstClr val="black"/>
                    </a:solidFill>
                  </a:rPr>
                  <a:t>. Entropy can be defined in the form of a differential equation:</a:t>
                </a:r>
              </a:p>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𝑑𝑆</m:t>
                      </m:r>
                      <m:r>
                        <a:rPr lang="en-US" sz="2400" b="0" i="1" smtClean="0">
                          <a:solidFill>
                            <a:prstClr val="black"/>
                          </a:solidFill>
                          <a:latin typeface="Cambria Math" panose="02040503050406030204" pitchFamily="18" charset="0"/>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𝑑𝑈</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𝑝𝑑𝑉</m:t>
                          </m:r>
                        </m:num>
                        <m:den>
                          <m:r>
                            <a:rPr lang="en-US" sz="2400" i="1">
                              <a:solidFill>
                                <a:prstClr val="black"/>
                              </a:solidFill>
                              <a:latin typeface="Cambria Math" panose="02040503050406030204" pitchFamily="18" charset="0"/>
                            </a:rPr>
                            <m:t>𝑇</m:t>
                          </m:r>
                        </m:den>
                      </m:f>
                    </m:oMath>
                  </m:oMathPara>
                </a14:m>
                <a:endParaRPr lang="en-US" sz="2400" dirty="0">
                  <a:solidFill>
                    <a:prstClr val="black"/>
                  </a:solidFill>
                </a:endParaRPr>
              </a:p>
              <a:p>
                <a:r>
                  <a:rPr lang="en-US" sz="2400" dirty="0">
                    <a:solidFill>
                      <a:prstClr val="black"/>
                    </a:solidFill>
                  </a:rPr>
                  <a:t>For constant temperature and a reversible process:</a:t>
                </a:r>
              </a:p>
              <a:p>
                <a:pPr/>
                <a14:m>
                  <m:oMathPara xmlns:m="http://schemas.openxmlformats.org/officeDocument/2006/math">
                    <m:oMathParaPr>
                      <m:jc m:val="centerGroup"/>
                    </m:oMathParaPr>
                    <m:oMath xmlns:m="http://schemas.openxmlformats.org/officeDocument/2006/math">
                      <m:r>
                        <a:rPr lang="en-US" sz="2400" b="0" i="1" smtClean="0">
                          <a:solidFill>
                            <a:prstClr val="black"/>
                          </a:solidFill>
                          <a:latin typeface="Cambria Math" panose="02040503050406030204" pitchFamily="18" charset="0"/>
                        </a:rPr>
                        <m:t>𝑑</m:t>
                      </m:r>
                      <m:d>
                        <m:dPr>
                          <m:ctrlPr>
                            <a:rPr lang="en-US" sz="2400" b="0" i="1" smtClean="0">
                              <a:solidFill>
                                <a:prstClr val="black"/>
                              </a:solidFill>
                              <a:latin typeface="Cambria Math" panose="02040503050406030204" pitchFamily="18" charset="0"/>
                            </a:rPr>
                          </m:ctrlPr>
                        </m:dPr>
                        <m:e>
                          <m:r>
                            <a:rPr lang="en-US" sz="2400" b="0" i="1" smtClean="0">
                              <a:solidFill>
                                <a:prstClr val="black"/>
                              </a:solidFill>
                              <a:latin typeface="Cambria Math" panose="02040503050406030204" pitchFamily="18" charset="0"/>
                            </a:rPr>
                            <m:t>𝑈</m:t>
                          </m:r>
                          <m:r>
                            <a:rPr lang="en-US" sz="2400" b="0" i="1" smtClean="0">
                              <a:solidFill>
                                <a:prstClr val="black"/>
                              </a:solidFill>
                              <a:latin typeface="Cambria Math" panose="02040503050406030204" pitchFamily="18" charset="0"/>
                            </a:rPr>
                            <m:t>−</m:t>
                          </m:r>
                          <m:r>
                            <a:rPr lang="en-US" sz="2400" b="0" i="1" smtClean="0">
                              <a:solidFill>
                                <a:prstClr val="black"/>
                              </a:solidFill>
                              <a:latin typeface="Cambria Math" panose="02040503050406030204" pitchFamily="18" charset="0"/>
                            </a:rPr>
                            <m:t>𝑇𝑆</m:t>
                          </m:r>
                        </m:e>
                      </m:d>
                      <m:r>
                        <a:rPr lang="en-US" sz="2400" b="0" i="1" smtClean="0">
                          <a:solidFill>
                            <a:prstClr val="black"/>
                          </a:solidFill>
                          <a:latin typeface="Cambria Math" panose="02040503050406030204" pitchFamily="18" charset="0"/>
                        </a:rPr>
                        <m:t>=</m:t>
                      </m:r>
                      <m:r>
                        <m:rPr>
                          <m:sty m:val="p"/>
                        </m:rPr>
                        <a:rPr lang="el-GR" sz="2400" i="1">
                          <a:solidFill>
                            <a:prstClr val="black"/>
                          </a:solidFill>
                          <a:latin typeface="Cambria Math" panose="02040503050406030204" pitchFamily="18" charset="0"/>
                        </a:rPr>
                        <m:t>δ</m:t>
                      </m:r>
                      <m:r>
                        <a:rPr lang="en-US" sz="2400" i="1">
                          <a:solidFill>
                            <a:prstClr val="black"/>
                          </a:solidFill>
                          <a:latin typeface="Cambria Math" panose="02040503050406030204" pitchFamily="18" charset="0"/>
                        </a:rPr>
                        <m:t>𝑊</m:t>
                      </m:r>
                    </m:oMath>
                  </m:oMathPara>
                </a14:m>
                <a:endParaRPr lang="en-US" sz="2400" dirty="0">
                  <a:solidFill>
                    <a:prstClr val="black"/>
                  </a:solidFill>
                </a:endParaRPr>
              </a:p>
              <a:p>
                <a:r>
                  <a:rPr lang="en-US" sz="2400" dirty="0">
                    <a:solidFill>
                      <a:prstClr val="black"/>
                    </a:solidFill>
                  </a:rPr>
                  <a:t>Which is called the free energy, the maximum obtainable external work</a:t>
                </a:r>
              </a:p>
              <a:p>
                <a:endParaRPr lang="en-US" sz="2400"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60400" y="270364"/>
                <a:ext cx="7984836" cy="6294608"/>
              </a:xfrm>
              <a:prstGeom prst="rect">
                <a:avLst/>
              </a:prstGeom>
              <a:blipFill rotWithShape="0">
                <a:blip r:embed="rId2"/>
                <a:stretch>
                  <a:fillRect l="-1145" t="-774"/>
                </a:stretch>
              </a:blipFill>
            </p:spPr>
            <p:txBody>
              <a:bodyPr/>
              <a:lstStyle/>
              <a:p>
                <a:r>
                  <a:rPr lang="en-US">
                    <a:noFill/>
                  </a:rPr>
                  <a:t> </a:t>
                </a:r>
              </a:p>
            </p:txBody>
          </p:sp>
        </mc:Fallback>
      </mc:AlternateContent>
    </p:spTree>
    <p:extLst>
      <p:ext uri="{BB962C8B-B14F-4D97-AF65-F5344CB8AC3E}">
        <p14:creationId xmlns:p14="http://schemas.microsoft.com/office/powerpoint/2010/main" val="2441386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415636"/>
            <a:ext cx="7989455" cy="1477328"/>
          </a:xfrm>
          <a:prstGeom prst="rect">
            <a:avLst/>
          </a:prstGeom>
          <a:noFill/>
        </p:spPr>
        <p:txBody>
          <a:bodyPr wrap="square" rtlCol="0">
            <a:spAutoFit/>
          </a:bodyPr>
          <a:lstStyle/>
          <a:p>
            <a:r>
              <a:rPr lang="en-US" dirty="0"/>
              <a:t>Bennett:</a:t>
            </a:r>
          </a:p>
          <a:p>
            <a:endParaRPr lang="en-US" dirty="0"/>
          </a:p>
          <a:p>
            <a:r>
              <a:rPr lang="en-US" dirty="0"/>
              <a:t>Consider a gas with a single molecule. Suppose it is known whether the molecule is on the left (0) or right (1). Then, without external work a piston can be pushed either from the right or left, respectively:</a:t>
            </a:r>
          </a:p>
        </p:txBody>
      </p:sp>
      <p:grpSp>
        <p:nvGrpSpPr>
          <p:cNvPr id="14" name="Group 13"/>
          <p:cNvGrpSpPr/>
          <p:nvPr/>
        </p:nvGrpSpPr>
        <p:grpSpPr>
          <a:xfrm>
            <a:off x="277091" y="2318327"/>
            <a:ext cx="4040909" cy="1209964"/>
            <a:chOff x="277091" y="2318327"/>
            <a:chExt cx="4040909" cy="1209964"/>
          </a:xfrm>
        </p:grpSpPr>
        <p:sp>
          <p:nvSpPr>
            <p:cNvPr id="3" name="Rectangle 2"/>
            <p:cNvSpPr/>
            <p:nvPr/>
          </p:nvSpPr>
          <p:spPr>
            <a:xfrm>
              <a:off x="1006764" y="2318327"/>
              <a:ext cx="2586181" cy="120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07855" y="2826327"/>
              <a:ext cx="193963" cy="203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06764" y="2318327"/>
              <a:ext cx="0" cy="12007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588327" y="2327563"/>
              <a:ext cx="0" cy="12007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 idx="1"/>
            </p:cNvCxnSpPr>
            <p:nvPr/>
          </p:nvCxnSpPr>
          <p:spPr>
            <a:xfrm>
              <a:off x="277091" y="2918691"/>
              <a:ext cx="729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8327" y="2923309"/>
              <a:ext cx="729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p:cNvCxnSpPr/>
          <p:nvPr/>
        </p:nvCxnSpPr>
        <p:spPr>
          <a:xfrm>
            <a:off x="4077854" y="2660073"/>
            <a:ext cx="7666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595091" y="2309091"/>
            <a:ext cx="4040909" cy="1209964"/>
            <a:chOff x="277091" y="2318327"/>
            <a:chExt cx="4040909" cy="1209964"/>
          </a:xfrm>
        </p:grpSpPr>
        <p:sp>
          <p:nvSpPr>
            <p:cNvPr id="16" name="Rectangle 15"/>
            <p:cNvSpPr/>
            <p:nvPr/>
          </p:nvSpPr>
          <p:spPr>
            <a:xfrm>
              <a:off x="1006764" y="2318327"/>
              <a:ext cx="2586181" cy="1200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07855" y="2826327"/>
              <a:ext cx="193963" cy="203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304473" y="2318327"/>
              <a:ext cx="0" cy="12007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88327" y="2327563"/>
              <a:ext cx="0" cy="12007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7091" y="2918691"/>
              <a:ext cx="20227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88327" y="2923309"/>
              <a:ext cx="7296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360218" y="3935182"/>
                <a:ext cx="8118764" cy="2308324"/>
              </a:xfrm>
              <a:prstGeom prst="rect">
                <a:avLst/>
              </a:prstGeom>
              <a:noFill/>
            </p:spPr>
            <p:txBody>
              <a:bodyPr wrap="square" rtlCol="0">
                <a:spAutoFit/>
              </a:bodyPr>
              <a:lstStyle/>
              <a:p>
                <a:r>
                  <a:rPr lang="en-US" dirty="0"/>
                  <a:t>Now, immerse into a heat bath @ </a:t>
                </a:r>
                <a14:m>
                  <m:oMath xmlns:m="http://schemas.openxmlformats.org/officeDocument/2006/math">
                    <m:r>
                      <a:rPr lang="en-US" b="0" i="1" smtClean="0">
                        <a:latin typeface="Cambria Math" panose="02040503050406030204" pitchFamily="18" charset="0"/>
                      </a:rPr>
                      <m:t>𝑇</m:t>
                    </m:r>
                  </m:oMath>
                </a14:m>
                <a:r>
                  <a:rPr lang="en-US" dirty="0"/>
                  <a:t>which warms the cell: The molecule pushes the piston out. This provides free energy </a:t>
                </a:r>
                <a14:m>
                  <m:oMath xmlns:m="http://schemas.openxmlformats.org/officeDocument/2006/math">
                    <m:r>
                      <a:rPr lang="en-US" b="0" i="1" smtClean="0">
                        <a:latin typeface="Cambria Math" panose="02040503050406030204" pitchFamily="18" charset="0"/>
                      </a:rPr>
                      <m:t>𝑘𝑇</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oMath>
                </a14:m>
                <a:r>
                  <a:rPr lang="en-US" dirty="0"/>
                  <a:t> Joules/bit and increments the entropy by </a:t>
                </a:r>
                <a14:m>
                  <m:oMath xmlns:m="http://schemas.openxmlformats.org/officeDocument/2006/math">
                    <m:r>
                      <m:rPr>
                        <m:sty m:val="p"/>
                      </m:rPr>
                      <a:rPr lang="el-GR" i="1" smtClean="0">
                        <a:latin typeface="Cambria Math" panose="02040503050406030204" pitchFamily="18" charset="0"/>
                      </a:rPr>
                      <m:t>δ</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𝑘</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oMath>
                </a14:m>
                <a:endParaRPr lang="en-US" dirty="0"/>
              </a:p>
              <a:p>
                <a:endParaRPr lang="en-US" dirty="0"/>
              </a:p>
              <a:p>
                <a:pPr marL="285750" indent="-285750">
                  <a:buFont typeface="Arial" panose="020B0604020202020204" pitchFamily="34" charset="0"/>
                  <a:buChar char="•"/>
                </a:pPr>
                <a:r>
                  <a:rPr lang="en-US" dirty="0"/>
                  <a:t>Erasing bits in CMOS gates will produce energy in the form of heat</a:t>
                </a:r>
              </a:p>
              <a:p>
                <a:endParaRPr lang="en-US" dirty="0"/>
              </a:p>
              <a:p>
                <a:pPr marL="285750" indent="-285750">
                  <a:buFont typeface="Arial" panose="020B0604020202020204" pitchFamily="34" charset="0"/>
                  <a:buChar char="•"/>
                </a:pPr>
                <a:r>
                  <a:rPr lang="en-US" dirty="0"/>
                  <a:t>Explains the energy value </a:t>
                </a:r>
                <a:r>
                  <a:rPr lang="en-US"/>
                  <a:t>of information </a:t>
                </a:r>
                <a:r>
                  <a:rPr lang="en-US">
                    <a:sym typeface="Wingdings" panose="05000000000000000000" pitchFamily="2" charset="2"/>
                  </a:rPr>
                  <a:t> </a:t>
                </a:r>
                <a:r>
                  <a:rPr lang="en-US"/>
                  <a:t>Relation </a:t>
                </a:r>
                <a:r>
                  <a:rPr lang="en-US" dirty="0"/>
                  <a:t>between thermodynamic entropy and information entropy! Both are engineering contributions to physics.</a:t>
                </a:r>
              </a:p>
            </p:txBody>
          </p:sp>
        </mc:Choice>
        <mc:Fallback xmlns="">
          <p:sp>
            <p:nvSpPr>
              <p:cNvPr id="23" name="TextBox 22"/>
              <p:cNvSpPr txBox="1">
                <a:spLocks noRot="1" noChangeAspect="1" noMove="1" noResize="1" noEditPoints="1" noAdjustHandles="1" noChangeArrowheads="1" noChangeShapeType="1" noTextEdit="1"/>
              </p:cNvSpPr>
              <p:nvPr/>
            </p:nvSpPr>
            <p:spPr>
              <a:xfrm>
                <a:off x="360218" y="3935182"/>
                <a:ext cx="8118764" cy="2308324"/>
              </a:xfrm>
              <a:prstGeom prst="rect">
                <a:avLst/>
              </a:prstGeom>
              <a:blipFill rotWithShape="0">
                <a:blip r:embed="rId2"/>
                <a:stretch>
                  <a:fillRect l="-601" t="-1587" b="-3439"/>
                </a:stretch>
              </a:blipFill>
            </p:spPr>
            <p:txBody>
              <a:bodyPr/>
              <a:lstStyle/>
              <a:p>
                <a:r>
                  <a:rPr lang="en-US">
                    <a:noFill/>
                  </a:rPr>
                  <a:t> </a:t>
                </a:r>
              </a:p>
            </p:txBody>
          </p:sp>
        </mc:Fallback>
      </mc:AlternateContent>
    </p:spTree>
    <p:extLst>
      <p:ext uri="{BB962C8B-B14F-4D97-AF65-F5344CB8AC3E}">
        <p14:creationId xmlns:p14="http://schemas.microsoft.com/office/powerpoint/2010/main" val="4209954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37937" y="914400"/>
                <a:ext cx="8007052" cy="3716338"/>
              </a:xfrm>
              <a:prstGeom prst="rect">
                <a:avLst/>
              </a:prstGeom>
              <a:noFill/>
            </p:spPr>
            <p:txBody>
              <a:bodyPr wrap="square" rtlCol="0">
                <a:spAutoFit/>
              </a:bodyPr>
              <a:lstStyle/>
              <a:p>
                <a:r>
                  <a:rPr lang="en-US" sz="2400" dirty="0"/>
                  <a:t>CA is reversible </a:t>
                </a:r>
                <a:r>
                  <a:rPr lang="en-US" sz="2400" dirty="0" err="1"/>
                  <a:t>iff</a:t>
                </a:r>
                <a:r>
                  <a:rPr lang="en-US" sz="2400" dirty="0"/>
                  <a:t> it is injective</a:t>
                </a:r>
              </a:p>
              <a:p>
                <a:endParaRPr lang="en-US" sz="2400" dirty="0"/>
              </a:p>
              <a:p>
                <a:r>
                  <a:rPr lang="en-US" sz="2400" dirty="0"/>
                  <a:t>For a 1D  reversible CA, if </a:t>
                </a:r>
                <a:r>
                  <a:rPr lang="en-US" sz="2400" i="1" dirty="0"/>
                  <a:t>N</a:t>
                </a:r>
                <a:r>
                  <a:rPr lang="en-US" sz="2400" dirty="0"/>
                  <a:t> consists of consecutive cells, then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e>
                      <m: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−1</m:t>
                        </m:r>
                      </m:sup>
                    </m:sSup>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|−1)</m:t>
                    </m:r>
                  </m:oMath>
                </a14:m>
                <a:r>
                  <a:rPr lang="en-US" sz="2400" dirty="0"/>
                  <a:t>for its inverse</a:t>
                </a:r>
              </a:p>
              <a:p>
                <a:pPr marL="285750" indent="-285750">
                  <a:buFont typeface="Arial" panose="020B0604020202020204" pitchFamily="34" charset="0"/>
                  <a:buChar char="•"/>
                </a:pPr>
                <a:r>
                  <a:rPr lang="en-US" sz="2400" dirty="0"/>
                  <a:t>Whether a 1D CA is injective is decidable</a:t>
                </a:r>
              </a:p>
              <a:p>
                <a:endParaRPr lang="en-US" sz="2400" dirty="0"/>
              </a:p>
              <a:p>
                <a:r>
                  <a:rPr lang="en-US" sz="2400" dirty="0"/>
                  <a:t>Whether a 2D CA is injective is undecidable</a:t>
                </a:r>
              </a:p>
              <a:p>
                <a:pPr marL="285750" indent="-285750">
                  <a:buFont typeface="Arial" panose="020B0604020202020204" pitchFamily="34" charset="0"/>
                  <a:buChar char="•"/>
                </a:pPr>
                <a:r>
                  <a:rPr lang="en-US" sz="2400" dirty="0"/>
                  <a:t>There is no computable function </a:t>
                </a:r>
                <a:r>
                  <a:rPr lang="en-US" sz="2400" i="1" dirty="0"/>
                  <a:t>g</a:t>
                </a:r>
                <a:r>
                  <a:rPr lang="en-US" sz="2400" dirty="0"/>
                  <a:t> that satisfies </a:t>
                </a:r>
                <a14:m>
                  <m:oMath xmlns:m="http://schemas.openxmlformats.org/officeDocument/2006/math">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𝑔</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oMath>
                </a14:m>
                <a:r>
                  <a:rPr lang="en-US" sz="2400" dirty="0"/>
                  <a:t> for any 2D reversible CA</a:t>
                </a:r>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37937" y="914400"/>
                <a:ext cx="8007052" cy="3716338"/>
              </a:xfrm>
              <a:prstGeom prst="rect">
                <a:avLst/>
              </a:prstGeom>
              <a:blipFill rotWithShape="0">
                <a:blip r:embed="rId2"/>
                <a:stretch>
                  <a:fillRect l="-1142" t="-1311"/>
                </a:stretch>
              </a:blipFill>
            </p:spPr>
            <p:txBody>
              <a:bodyPr/>
              <a:lstStyle/>
              <a:p>
                <a:r>
                  <a:rPr lang="en-US">
                    <a:noFill/>
                  </a:rPr>
                  <a:t> </a:t>
                </a:r>
              </a:p>
            </p:txBody>
          </p:sp>
        </mc:Fallback>
      </mc:AlternateContent>
    </p:spTree>
    <p:extLst>
      <p:ext uri="{BB962C8B-B14F-4D97-AF65-F5344CB8AC3E}">
        <p14:creationId xmlns:p14="http://schemas.microsoft.com/office/powerpoint/2010/main" val="1502998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898" y="454429"/>
            <a:ext cx="2685351" cy="461665"/>
          </a:xfrm>
          <a:prstGeom prst="rect">
            <a:avLst/>
          </a:prstGeom>
          <a:noFill/>
        </p:spPr>
        <p:txBody>
          <a:bodyPr wrap="none" rtlCol="0">
            <a:spAutoFit/>
          </a:bodyPr>
          <a:lstStyle/>
          <a:p>
            <a:r>
              <a:rPr lang="en-US" sz="2400" dirty="0"/>
              <a:t>CAs with block rules</a:t>
            </a:r>
          </a:p>
        </p:txBody>
      </p:sp>
      <p:pic>
        <p:nvPicPr>
          <p:cNvPr id="3" name="Picture 2"/>
          <p:cNvPicPr>
            <a:picLocks noChangeAspect="1"/>
          </p:cNvPicPr>
          <p:nvPr/>
        </p:nvPicPr>
        <p:blipFill rotWithShape="1">
          <a:blip r:embed="rId2"/>
          <a:srcRect l="21216" t="48112" r="23105" b="12920"/>
          <a:stretch/>
        </p:blipFill>
        <p:spPr>
          <a:xfrm>
            <a:off x="847898" y="916094"/>
            <a:ext cx="6781338" cy="2669707"/>
          </a:xfrm>
          <a:prstGeom prst="rect">
            <a:avLst/>
          </a:prstGeom>
        </p:spPr>
      </p:pic>
      <p:pic>
        <p:nvPicPr>
          <p:cNvPr id="4" name="Picture 3"/>
          <p:cNvPicPr>
            <a:picLocks noChangeAspect="1"/>
          </p:cNvPicPr>
          <p:nvPr/>
        </p:nvPicPr>
        <p:blipFill rotWithShape="1">
          <a:blip r:embed="rId3"/>
          <a:srcRect l="20373" t="27399" r="22533" b="24798"/>
          <a:stretch/>
        </p:blipFill>
        <p:spPr>
          <a:xfrm>
            <a:off x="847898" y="3585801"/>
            <a:ext cx="6781338" cy="3193794"/>
          </a:xfrm>
          <a:prstGeom prst="rect">
            <a:avLst/>
          </a:prstGeom>
        </p:spPr>
      </p:pic>
      <p:sp>
        <p:nvSpPr>
          <p:cNvPr id="5" name="TextBox 4"/>
          <p:cNvSpPr txBox="1"/>
          <p:nvPr/>
        </p:nvSpPr>
        <p:spPr>
          <a:xfrm>
            <a:off x="5703218" y="1968391"/>
            <a:ext cx="3233394" cy="1200329"/>
          </a:xfrm>
          <a:prstGeom prst="rect">
            <a:avLst/>
          </a:prstGeom>
          <a:noFill/>
        </p:spPr>
        <p:txBody>
          <a:bodyPr wrap="square" rtlCol="0">
            <a:spAutoFit/>
          </a:bodyPr>
          <a:lstStyle/>
          <a:p>
            <a:r>
              <a:rPr lang="en-US" dirty="0"/>
              <a:t>Unconventional:</a:t>
            </a:r>
          </a:p>
          <a:p>
            <a:r>
              <a:rPr lang="en-US" dirty="0"/>
              <a:t>Each cell knows the parity of time and the relative position in a block</a:t>
            </a:r>
          </a:p>
        </p:txBody>
      </p:sp>
    </p:spTree>
    <p:extLst>
      <p:ext uri="{BB962C8B-B14F-4D97-AF65-F5344CB8AC3E}">
        <p14:creationId xmlns:p14="http://schemas.microsoft.com/office/powerpoint/2010/main" val="210637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998" y="575035"/>
            <a:ext cx="2108078" cy="461665"/>
          </a:xfrm>
          <a:prstGeom prst="rect">
            <a:avLst/>
          </a:prstGeom>
          <a:noFill/>
        </p:spPr>
        <p:txBody>
          <a:bodyPr wrap="none" rtlCol="0">
            <a:spAutoFit/>
          </a:bodyPr>
          <a:lstStyle/>
          <a:p>
            <a:r>
              <a:rPr lang="en-US" sz="2400" dirty="0"/>
              <a:t>Partitioned CAs</a:t>
            </a:r>
          </a:p>
        </p:txBody>
      </p:sp>
      <p:pic>
        <p:nvPicPr>
          <p:cNvPr id="3" name="Picture 2"/>
          <p:cNvPicPr>
            <a:picLocks noChangeAspect="1"/>
          </p:cNvPicPr>
          <p:nvPr/>
        </p:nvPicPr>
        <p:blipFill rotWithShape="1">
          <a:blip r:embed="rId2"/>
          <a:srcRect l="20336" t="43122" r="20959" b="10396"/>
          <a:stretch/>
        </p:blipFill>
        <p:spPr>
          <a:xfrm>
            <a:off x="772998" y="1117600"/>
            <a:ext cx="7963489" cy="3546764"/>
          </a:xfrm>
          <a:prstGeom prst="rect">
            <a:avLst/>
          </a:prstGeom>
        </p:spPr>
      </p:pic>
      <p:sp>
        <p:nvSpPr>
          <p:cNvPr id="4" name="TextBox 3"/>
          <p:cNvSpPr txBox="1"/>
          <p:nvPr/>
        </p:nvSpPr>
        <p:spPr>
          <a:xfrm>
            <a:off x="932873" y="5237018"/>
            <a:ext cx="6541534" cy="923330"/>
          </a:xfrm>
          <a:prstGeom prst="rect">
            <a:avLst/>
          </a:prstGeom>
          <a:noFill/>
        </p:spPr>
        <p:txBody>
          <a:bodyPr wrap="none" rtlCol="0">
            <a:spAutoFit/>
          </a:bodyPr>
          <a:lstStyle/>
          <a:p>
            <a:pPr marL="285750" indent="-285750">
              <a:buFont typeface="Arial" panose="020B0604020202020204" pitchFamily="34" charset="0"/>
              <a:buChar char="•"/>
            </a:pPr>
            <a:r>
              <a:rPr lang="en-US" dirty="0"/>
              <a:t>Notice that f is from Q to Q and can be designed to be injective:</a:t>
            </a:r>
          </a:p>
          <a:p>
            <a:r>
              <a:rPr lang="en-US" dirty="0"/>
              <a:t>	Local  function f is injective </a:t>
            </a:r>
            <a:r>
              <a:rPr lang="en-US" dirty="0" err="1"/>
              <a:t>iff</a:t>
            </a:r>
            <a:r>
              <a:rPr lang="en-US" dirty="0"/>
              <a:t> global function F is injective</a:t>
            </a:r>
          </a:p>
          <a:p>
            <a:pPr marL="285750" indent="-285750">
              <a:buFont typeface="Arial" panose="020B0604020202020204" pitchFamily="34" charset="0"/>
              <a:buChar char="•"/>
            </a:pPr>
            <a:r>
              <a:rPr lang="en-US" dirty="0"/>
              <a:t>PCAs form a subset of the CAs</a:t>
            </a:r>
          </a:p>
        </p:txBody>
      </p:sp>
    </p:spTree>
    <p:extLst>
      <p:ext uri="{BB962C8B-B14F-4D97-AF65-F5344CB8AC3E}">
        <p14:creationId xmlns:p14="http://schemas.microsoft.com/office/powerpoint/2010/main" val="272299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186" t="40541" r="33253" b="14076"/>
          <a:stretch/>
        </p:blipFill>
        <p:spPr>
          <a:xfrm>
            <a:off x="1579418" y="1154544"/>
            <a:ext cx="6077527" cy="4622905"/>
          </a:xfrm>
          <a:prstGeom prst="rect">
            <a:avLst/>
          </a:prstGeom>
        </p:spPr>
      </p:pic>
    </p:spTree>
    <p:extLst>
      <p:ext uri="{BB962C8B-B14F-4D97-AF65-F5344CB8AC3E}">
        <p14:creationId xmlns:p14="http://schemas.microsoft.com/office/powerpoint/2010/main" val="253312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220" y="868789"/>
            <a:ext cx="8118001" cy="2308324"/>
          </a:xfrm>
          <a:prstGeom prst="rect">
            <a:avLst/>
          </a:prstGeom>
          <a:noFill/>
        </p:spPr>
        <p:txBody>
          <a:bodyPr wrap="square" rtlCol="0">
            <a:spAutoFit/>
          </a:bodyPr>
          <a:lstStyle/>
          <a:p>
            <a:r>
              <a:rPr lang="en-US" sz="2400" dirty="0"/>
              <a:t>2</a:t>
            </a:r>
            <a:r>
              <a:rPr lang="en-US" sz="2400" baseline="30000" dirty="0"/>
              <a:t>nd</a:t>
            </a:r>
            <a:r>
              <a:rPr lang="en-US" sz="2400" dirty="0"/>
              <a:t> order CAs:</a:t>
            </a:r>
          </a:p>
          <a:p>
            <a:endParaRPr lang="en-US" sz="2400" dirty="0"/>
          </a:p>
          <a:p>
            <a:r>
              <a:rPr lang="en-US" sz="2400" dirty="0"/>
              <a:t>Cells remember their previous state, which is “added” to the outcome of the local rule</a:t>
            </a:r>
          </a:p>
          <a:p>
            <a:endParaRPr lang="en-US" sz="2400" dirty="0"/>
          </a:p>
          <a:p>
            <a:r>
              <a:rPr lang="en-US" sz="2400" dirty="0"/>
              <a:t>Reversible for any local rule </a:t>
            </a:r>
            <a:r>
              <a:rPr lang="en-US"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1262407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904" t="23425" r="19358" b="28237"/>
          <a:stretch/>
        </p:blipFill>
        <p:spPr>
          <a:xfrm>
            <a:off x="544945" y="563416"/>
            <a:ext cx="8200042" cy="3611419"/>
          </a:xfrm>
          <a:prstGeom prst="rect">
            <a:avLst/>
          </a:prstGeom>
        </p:spPr>
      </p:pic>
      <p:sp>
        <p:nvSpPr>
          <p:cNvPr id="3" name="TextBox 2"/>
          <p:cNvSpPr txBox="1"/>
          <p:nvPr/>
        </p:nvSpPr>
        <p:spPr>
          <a:xfrm>
            <a:off x="544945" y="4294909"/>
            <a:ext cx="5922455" cy="461665"/>
          </a:xfrm>
          <a:prstGeom prst="rect">
            <a:avLst/>
          </a:prstGeom>
          <a:noFill/>
        </p:spPr>
        <p:txBody>
          <a:bodyPr wrap="none" rtlCol="0">
            <a:spAutoFit/>
          </a:bodyPr>
          <a:lstStyle/>
          <a:p>
            <a:r>
              <a:rPr lang="en-US" sz="2400" dirty="0"/>
              <a:t>Corollary: There exists a TM-universal 2D RCA </a:t>
            </a:r>
          </a:p>
        </p:txBody>
      </p:sp>
      <p:pic>
        <p:nvPicPr>
          <p:cNvPr id="4" name="Picture 3"/>
          <p:cNvPicPr>
            <a:picLocks noChangeAspect="1"/>
          </p:cNvPicPr>
          <p:nvPr/>
        </p:nvPicPr>
        <p:blipFill rotWithShape="1">
          <a:blip r:embed="rId3"/>
          <a:srcRect l="19092" t="66723" r="19391" b="21500"/>
          <a:stretch/>
        </p:blipFill>
        <p:spPr>
          <a:xfrm>
            <a:off x="544946" y="4904356"/>
            <a:ext cx="8200042" cy="883081"/>
          </a:xfrm>
          <a:prstGeom prst="rect">
            <a:avLst/>
          </a:prstGeom>
        </p:spPr>
      </p:pic>
      <p:sp>
        <p:nvSpPr>
          <p:cNvPr id="5" name="TextBox 4"/>
          <p:cNvSpPr txBox="1"/>
          <p:nvPr/>
        </p:nvSpPr>
        <p:spPr>
          <a:xfrm>
            <a:off x="544945" y="5787437"/>
            <a:ext cx="5922455" cy="461665"/>
          </a:xfrm>
          <a:prstGeom prst="rect">
            <a:avLst/>
          </a:prstGeom>
          <a:noFill/>
        </p:spPr>
        <p:txBody>
          <a:bodyPr wrap="none" rtlCol="0">
            <a:spAutoFit/>
          </a:bodyPr>
          <a:lstStyle/>
          <a:p>
            <a:r>
              <a:rPr lang="en-US" sz="2400" dirty="0"/>
              <a:t>Corollary: There exists a TM-universal 1D RCA </a:t>
            </a:r>
          </a:p>
        </p:txBody>
      </p:sp>
    </p:spTree>
    <p:extLst>
      <p:ext uri="{BB962C8B-B14F-4D97-AF65-F5344CB8AC3E}">
        <p14:creationId xmlns:p14="http://schemas.microsoft.com/office/powerpoint/2010/main" val="4269916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867" t="25887" r="31147" b="9816"/>
          <a:stretch/>
        </p:blipFill>
        <p:spPr>
          <a:xfrm>
            <a:off x="1320798" y="378691"/>
            <a:ext cx="6234547" cy="6096439"/>
          </a:xfrm>
          <a:prstGeom prst="rect">
            <a:avLst/>
          </a:prstGeom>
        </p:spPr>
      </p:pic>
    </p:spTree>
    <p:extLst>
      <p:ext uri="{BB962C8B-B14F-4D97-AF65-F5344CB8AC3E}">
        <p14:creationId xmlns:p14="http://schemas.microsoft.com/office/powerpoint/2010/main" val="988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55" y="176181"/>
            <a:ext cx="8876145" cy="6555641"/>
          </a:xfrm>
          <a:prstGeom prst="rect">
            <a:avLst/>
          </a:prstGeom>
        </p:spPr>
        <p:txBody>
          <a:bodyPr wrap="square">
            <a:spAutoFit/>
          </a:bodyPr>
          <a:lstStyle/>
          <a:p>
            <a:r>
              <a:rPr lang="en-US" sz="2800" dirty="0">
                <a:solidFill>
                  <a:srgbClr val="252525"/>
                </a:solidFill>
                <a:latin typeface="Arial" panose="020B0604020202020204" pitchFamily="34" charset="0"/>
              </a:rPr>
              <a:t>What is reversible computing??</a:t>
            </a:r>
          </a:p>
          <a:p>
            <a:pPr marL="457200" indent="-457200">
              <a:buFont typeface="Arial" panose="020B0604020202020204" pitchFamily="34" charset="0"/>
              <a:buChar char="•"/>
            </a:pPr>
            <a:r>
              <a:rPr lang="en-US" sz="2400" dirty="0">
                <a:solidFill>
                  <a:schemeClr val="accent6">
                    <a:lumMod val="75000"/>
                  </a:schemeClr>
                </a:solidFill>
                <a:latin typeface="Arial" panose="020B0604020202020204" pitchFamily="34" charset="0"/>
              </a:rPr>
              <a:t>The computation can be reversed: out </a:t>
            </a:r>
            <a:r>
              <a:rPr lang="en-US" sz="2400" dirty="0">
                <a:solidFill>
                  <a:schemeClr val="accent6">
                    <a:lumMod val="75000"/>
                  </a:schemeClr>
                </a:solidFill>
                <a:latin typeface="Arial" panose="020B0604020202020204" pitchFamily="34" charset="0"/>
                <a:sym typeface="Wingdings" panose="05000000000000000000" pitchFamily="2" charset="2"/>
              </a:rPr>
              <a:t> in</a:t>
            </a:r>
          </a:p>
          <a:p>
            <a:pPr marL="457200" indent="-457200">
              <a:buFont typeface="Arial" panose="020B0604020202020204" pitchFamily="34" charset="0"/>
              <a:buChar char="•"/>
            </a:pPr>
            <a:r>
              <a:rPr lang="en-US" sz="2400" dirty="0">
                <a:solidFill>
                  <a:schemeClr val="accent6">
                    <a:lumMod val="75000"/>
                  </a:schemeClr>
                </a:solidFill>
                <a:latin typeface="Arial" panose="020B0604020202020204" pitchFamily="34" charset="0"/>
                <a:sym typeface="Wingdings" panose="05000000000000000000" pitchFamily="2" charset="2"/>
              </a:rPr>
              <a:t>No information is lost</a:t>
            </a:r>
          </a:p>
          <a:p>
            <a:pPr marL="457200" indent="-457200">
              <a:buFont typeface="Arial" panose="020B0604020202020204" pitchFamily="34" charset="0"/>
              <a:buChar char="•"/>
            </a:pPr>
            <a:r>
              <a:rPr lang="en-US" sz="2400" dirty="0">
                <a:solidFill>
                  <a:schemeClr val="accent6">
                    <a:lumMod val="75000"/>
                  </a:schemeClr>
                </a:solidFill>
                <a:latin typeface="Arial" panose="020B0604020202020204" pitchFamily="34" charset="0"/>
                <a:sym typeface="Wingdings" panose="05000000000000000000" pitchFamily="2" charset="2"/>
              </a:rPr>
              <a:t>Information (Shannon) entropy (uncertainty) is not increased</a:t>
            </a:r>
            <a:endParaRPr lang="en-US" sz="2400" dirty="0">
              <a:solidFill>
                <a:schemeClr val="accent6">
                  <a:lumMod val="75000"/>
                </a:schemeClr>
              </a:solidFill>
              <a:latin typeface="Arial" panose="020B0604020202020204" pitchFamily="34" charset="0"/>
            </a:endParaRPr>
          </a:p>
          <a:p>
            <a:endParaRPr lang="en-US" sz="2800" dirty="0">
              <a:solidFill>
                <a:srgbClr val="252525"/>
              </a:solidFill>
              <a:latin typeface="Arial" panose="020B0604020202020204" pitchFamily="34" charset="0"/>
            </a:endParaRPr>
          </a:p>
          <a:p>
            <a:r>
              <a:rPr lang="en-US" sz="2800" dirty="0">
                <a:solidFill>
                  <a:srgbClr val="252525"/>
                </a:solidFill>
                <a:latin typeface="Arial" panose="020B0604020202020204" pitchFamily="34" charset="0"/>
              </a:rPr>
              <a:t>Can one do as much with reversible computation as with general computation??</a:t>
            </a:r>
          </a:p>
          <a:p>
            <a:pPr marL="457200" indent="-457200">
              <a:buFont typeface="Arial" panose="020B0604020202020204" pitchFamily="34" charset="0"/>
              <a:buChar char="•"/>
            </a:pPr>
            <a:r>
              <a:rPr lang="en-US" sz="2400" dirty="0">
                <a:solidFill>
                  <a:schemeClr val="accent6">
                    <a:lumMod val="75000"/>
                  </a:schemeClr>
                </a:solidFill>
                <a:latin typeface="Arial" panose="020B0604020202020204" pitchFamily="34" charset="0"/>
              </a:rPr>
              <a:t>Yes, there are reversible TM universal CA</a:t>
            </a:r>
          </a:p>
          <a:p>
            <a:endParaRPr lang="en-US" sz="2800" dirty="0">
              <a:solidFill>
                <a:srgbClr val="252525"/>
              </a:solidFill>
              <a:latin typeface="Arial" panose="020B0604020202020204" pitchFamily="34" charset="0"/>
            </a:endParaRPr>
          </a:p>
          <a:p>
            <a:r>
              <a:rPr lang="en-US" sz="2800" dirty="0">
                <a:solidFill>
                  <a:srgbClr val="252525"/>
                </a:solidFill>
                <a:latin typeface="Arial" panose="020B0604020202020204" pitchFamily="34" charset="0"/>
              </a:rPr>
              <a:t>Why is reversible computation of interest??</a:t>
            </a:r>
          </a:p>
          <a:p>
            <a:pPr marL="457200" indent="-457200">
              <a:buFont typeface="Arial" panose="020B0604020202020204" pitchFamily="34" charset="0"/>
              <a:buChar char="•"/>
            </a:pPr>
            <a:r>
              <a:rPr lang="en-US" sz="2400" dirty="0">
                <a:solidFill>
                  <a:schemeClr val="accent6">
                    <a:lumMod val="75000"/>
                  </a:schemeClr>
                </a:solidFill>
                <a:latin typeface="Arial" panose="020B0604020202020204" pitchFamily="34" charset="0"/>
              </a:rPr>
              <a:t>No thermodynamic entropy increase </a:t>
            </a:r>
            <a:r>
              <a:rPr lang="en-US" sz="2400" dirty="0">
                <a:solidFill>
                  <a:schemeClr val="accent6">
                    <a:lumMod val="75000"/>
                  </a:schemeClr>
                </a:solidFill>
                <a:latin typeface="Arial" panose="020B0604020202020204" pitchFamily="34" charset="0"/>
                <a:sym typeface="Wingdings" panose="05000000000000000000" pitchFamily="2" charset="2"/>
              </a:rPr>
              <a:t> no information (bits) are erased which would otherwise dissipate into heat energy</a:t>
            </a:r>
            <a:r>
              <a:rPr lang="en-US" sz="2400" dirty="0">
                <a:solidFill>
                  <a:schemeClr val="accent6">
                    <a:lumMod val="75000"/>
                  </a:schemeClr>
                </a:solidFill>
                <a:latin typeface="Arial" panose="020B0604020202020204" pitchFamily="34" charset="0"/>
              </a:rPr>
              <a:t> </a:t>
            </a:r>
          </a:p>
          <a:p>
            <a:endParaRPr lang="en-US" sz="2800" dirty="0">
              <a:solidFill>
                <a:srgbClr val="252525"/>
              </a:solidFill>
              <a:latin typeface="Arial" panose="020B0604020202020204" pitchFamily="34" charset="0"/>
            </a:endParaRPr>
          </a:p>
          <a:p>
            <a:r>
              <a:rPr lang="en-US" sz="2800" dirty="0"/>
              <a:t>Are there any drawbacks to reversible computing??</a:t>
            </a:r>
          </a:p>
          <a:p>
            <a:pPr marL="457200" indent="-457200">
              <a:buFont typeface="Arial" panose="020B0604020202020204" pitchFamily="34" charset="0"/>
              <a:buChar char="•"/>
            </a:pPr>
            <a:r>
              <a:rPr lang="en-US" sz="2400" dirty="0">
                <a:solidFill>
                  <a:schemeClr val="accent6">
                    <a:lumMod val="75000"/>
                  </a:schemeClr>
                </a:solidFill>
              </a:rPr>
              <a:t>Need garbage collection (leads to extra circuitry/area overhead)</a:t>
            </a:r>
          </a:p>
          <a:p>
            <a:pPr marL="457200" indent="-457200">
              <a:buFont typeface="Arial" panose="020B0604020202020204" pitchFamily="34" charset="0"/>
              <a:buChar char="•"/>
            </a:pPr>
            <a:r>
              <a:rPr lang="en-US" sz="2400" dirty="0">
                <a:solidFill>
                  <a:schemeClr val="accent6">
                    <a:lumMod val="75000"/>
                  </a:schemeClr>
                </a:solidFill>
              </a:rPr>
              <a:t>Need to run the inverse in order to check for faults </a:t>
            </a:r>
          </a:p>
        </p:txBody>
      </p:sp>
    </p:spTree>
    <p:extLst>
      <p:ext uri="{BB962C8B-B14F-4D97-AF65-F5344CB8AC3E}">
        <p14:creationId xmlns:p14="http://schemas.microsoft.com/office/powerpoint/2010/main" val="41373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321" t="27850" r="33534" b="29928"/>
          <a:stretch/>
        </p:blipFill>
        <p:spPr>
          <a:xfrm>
            <a:off x="2087417" y="313566"/>
            <a:ext cx="5384801" cy="2771377"/>
          </a:xfrm>
          <a:prstGeom prst="rect">
            <a:avLst/>
          </a:prstGeom>
        </p:spPr>
      </p:pic>
      <p:pic>
        <p:nvPicPr>
          <p:cNvPr id="3" name="Picture 2"/>
          <p:cNvPicPr>
            <a:picLocks noChangeAspect="1"/>
          </p:cNvPicPr>
          <p:nvPr/>
        </p:nvPicPr>
        <p:blipFill rotWithShape="1">
          <a:blip r:embed="rId3"/>
          <a:srcRect l="21674" t="21742" r="26788" b="14226"/>
          <a:stretch/>
        </p:blipFill>
        <p:spPr>
          <a:xfrm>
            <a:off x="2087417" y="3084943"/>
            <a:ext cx="5070764" cy="3543840"/>
          </a:xfrm>
          <a:prstGeom prst="rect">
            <a:avLst/>
          </a:prstGeom>
        </p:spPr>
      </p:pic>
    </p:spTree>
    <p:extLst>
      <p:ext uri="{BB962C8B-B14F-4D97-AF65-F5344CB8AC3E}">
        <p14:creationId xmlns:p14="http://schemas.microsoft.com/office/powerpoint/2010/main" val="4014803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617" y="1431636"/>
            <a:ext cx="5190837" cy="1200329"/>
          </a:xfrm>
          <a:prstGeom prst="rect">
            <a:avLst/>
          </a:prstGeom>
          <a:noFill/>
        </p:spPr>
        <p:txBody>
          <a:bodyPr wrap="square" rtlCol="0">
            <a:spAutoFit/>
          </a:bodyPr>
          <a:lstStyle/>
          <a:p>
            <a:r>
              <a:rPr lang="en-US" dirty="0"/>
              <a:t>Next lecture: Read Chapter 9</a:t>
            </a:r>
          </a:p>
          <a:p>
            <a:endParaRPr lang="en-US" dirty="0"/>
          </a:p>
          <a:p>
            <a:r>
              <a:rPr lang="en-US" dirty="0"/>
              <a:t>= Read sections 1, 3.1.2, 3.3, 3.4, 4, 5.1, intro 5.2</a:t>
            </a:r>
          </a:p>
          <a:p>
            <a:r>
              <a:rPr lang="en-US" dirty="0"/>
              <a:t>= Glance over all other (sub-)sections</a:t>
            </a:r>
          </a:p>
        </p:txBody>
      </p:sp>
    </p:spTree>
    <p:extLst>
      <p:ext uri="{BB962C8B-B14F-4D97-AF65-F5344CB8AC3E}">
        <p14:creationId xmlns:p14="http://schemas.microsoft.com/office/powerpoint/2010/main" val="203822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22"/>
              <p:cNvSpPr>
                <a:spLocks noChangeArrowheads="1"/>
              </p:cNvSpPr>
              <p:nvPr/>
            </p:nvSpPr>
            <p:spPr bwMode="auto">
              <a:xfrm>
                <a:off x="0" y="0"/>
                <a:ext cx="9144000" cy="6665271"/>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1" dirty="0">
                    <a:solidFill>
                      <a:srgbClr val="252525"/>
                    </a:solidFill>
                    <a:latin typeface="Arial" panose="020B0604020202020204" pitchFamily="34" charset="0"/>
                    <a:cs typeface="Arial" panose="020B0604020202020204" pitchFamily="34" charset="0"/>
                  </a:rPr>
                  <a:t>Thermodynamics: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252525"/>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rgbClr val="252525"/>
                    </a:solidFill>
                    <a:effectLst/>
                    <a:latin typeface="Arial" panose="020B0604020202020204" pitchFamily="34" charset="0"/>
                    <a:cs typeface="Arial" panose="020B0604020202020204" pitchFamily="34" charset="0"/>
                  </a:rPr>
                  <a:t>System:</a:t>
                </a:r>
                <a:r>
                  <a:rPr kumimoji="0" lang="en-US" altLang="en-US" sz="2800" i="0" u="none" strike="noStrike" cap="none" normalizeH="0" dirty="0">
                    <a:ln>
                      <a:noFill/>
                    </a:ln>
                    <a:solidFill>
                      <a:srgbClr val="252525"/>
                    </a:solidFill>
                    <a:effectLst/>
                    <a:latin typeface="Arial" panose="020B0604020202020204" pitchFamily="34" charset="0"/>
                    <a:cs typeface="Arial" panose="020B0604020202020204" pitchFamily="34" charset="0"/>
                  </a:rPr>
                  <a:t> aggregation of bodies considered as a whole and assumed to be isolated from their surroundings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aseline="0" dirty="0">
                  <a:solidFill>
                    <a:srgbClr val="252525"/>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dirty="0">
                    <a:ln>
                      <a:noFill/>
                    </a:ln>
                    <a:solidFill>
                      <a:srgbClr val="252525"/>
                    </a:solidFill>
                    <a:effectLst/>
                    <a:latin typeface="Arial" panose="020B0604020202020204" pitchFamily="34" charset="0"/>
                    <a:cs typeface="Arial" panose="020B0604020202020204" pitchFamily="34" charset="0"/>
                  </a:rPr>
                  <a:t>Single-phase system: system contains one gas, liquid, solid, or plasma</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aseline="0" dirty="0">
                  <a:solidFill>
                    <a:srgbClr val="252525"/>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dirty="0">
                    <a:ln>
                      <a:noFill/>
                    </a:ln>
                    <a:solidFill>
                      <a:srgbClr val="252525"/>
                    </a:solidFill>
                    <a:effectLst/>
                    <a:latin typeface="Arial" panose="020B0604020202020204" pitchFamily="34" charset="0"/>
                    <a:cs typeface="Arial" panose="020B0604020202020204" pitchFamily="34" charset="0"/>
                  </a:rPr>
                  <a:t>Has an equation of state: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baseline="0" dirty="0">
                    <a:solidFill>
                      <a:srgbClr val="252525"/>
                    </a:solidFill>
                    <a:latin typeface="Arial" panose="020B0604020202020204" pitchFamily="34" charset="0"/>
                    <a:cs typeface="Arial" panose="020B0604020202020204" pitchFamily="34" charset="0"/>
                  </a:rPr>
                  <a:t>	</a:t>
                </a:r>
                <a14:m>
                  <m:oMath xmlns:m="http://schemas.openxmlformats.org/officeDocument/2006/math">
                    <m:r>
                      <a:rPr lang="en-US" altLang="en-US" sz="2800" b="0" i="1" baseline="0" smtClean="0">
                        <a:solidFill>
                          <a:srgbClr val="252525"/>
                        </a:solidFill>
                        <a:latin typeface="Cambria Math" panose="02040503050406030204" pitchFamily="18" charset="0"/>
                        <a:cs typeface="Arial" panose="020B0604020202020204" pitchFamily="34" charset="0"/>
                      </a:rPr>
                      <m:t>𝐹</m:t>
                    </m:r>
                    <m:d>
                      <m:dPr>
                        <m:ctrlPr>
                          <a:rPr lang="en-US" altLang="en-US" sz="2800" b="0" i="1" baseline="0" smtClean="0">
                            <a:solidFill>
                              <a:srgbClr val="252525"/>
                            </a:solidFill>
                            <a:latin typeface="Cambria Math" panose="02040503050406030204" pitchFamily="18" charset="0"/>
                            <a:cs typeface="Arial" panose="020B0604020202020204" pitchFamily="34" charset="0"/>
                          </a:rPr>
                        </m:ctrlPr>
                      </m:dPr>
                      <m:e>
                        <m:r>
                          <a:rPr lang="en-US" altLang="en-US" sz="2800" b="0" i="1" baseline="0" smtClean="0">
                            <a:solidFill>
                              <a:srgbClr val="252525"/>
                            </a:solidFill>
                            <a:latin typeface="Cambria Math" panose="02040503050406030204" pitchFamily="18" charset="0"/>
                            <a:cs typeface="Arial" panose="020B0604020202020204" pitchFamily="34" charset="0"/>
                          </a:rPr>
                          <m:t>𝑝</m:t>
                        </m:r>
                        <m:r>
                          <a:rPr lang="en-US" altLang="en-US" sz="2800" b="0" i="1" baseline="0" smtClean="0">
                            <a:solidFill>
                              <a:srgbClr val="252525"/>
                            </a:solidFill>
                            <a:latin typeface="Cambria Math" panose="02040503050406030204" pitchFamily="18" charset="0"/>
                            <a:cs typeface="Arial" panose="020B0604020202020204" pitchFamily="34" charset="0"/>
                          </a:rPr>
                          <m:t>,</m:t>
                        </m:r>
                        <m:r>
                          <a:rPr lang="en-US" altLang="en-US" sz="2800" b="0" i="1" baseline="0" smtClean="0">
                            <a:solidFill>
                              <a:srgbClr val="252525"/>
                            </a:solidFill>
                            <a:latin typeface="Cambria Math" panose="02040503050406030204" pitchFamily="18" charset="0"/>
                            <a:cs typeface="Arial" panose="020B0604020202020204" pitchFamily="34" charset="0"/>
                          </a:rPr>
                          <m:t>𝑡</m:t>
                        </m:r>
                        <m:r>
                          <a:rPr lang="en-US" altLang="en-US" sz="2800" b="0" i="1" baseline="0" smtClean="0">
                            <a:solidFill>
                              <a:srgbClr val="252525"/>
                            </a:solidFill>
                            <a:latin typeface="Cambria Math" panose="02040503050406030204" pitchFamily="18" charset="0"/>
                            <a:cs typeface="Arial" panose="020B0604020202020204" pitchFamily="34" charset="0"/>
                          </a:rPr>
                          <m:t>,</m:t>
                        </m:r>
                        <m:r>
                          <a:rPr lang="en-US" altLang="en-US" sz="2800" b="0" i="1" baseline="0" smtClean="0">
                            <a:solidFill>
                              <a:srgbClr val="252525"/>
                            </a:solidFill>
                            <a:latin typeface="Cambria Math" panose="02040503050406030204" pitchFamily="18" charset="0"/>
                            <a:cs typeface="Arial" panose="020B0604020202020204" pitchFamily="34" charset="0"/>
                          </a:rPr>
                          <m:t>𝑉</m:t>
                        </m:r>
                      </m:e>
                    </m:d>
                    <m:r>
                      <a:rPr lang="en-US" altLang="en-US" sz="2800" b="0" i="1" baseline="0" smtClean="0">
                        <a:solidFill>
                          <a:srgbClr val="252525"/>
                        </a:solidFill>
                        <a:latin typeface="Cambria Math" panose="02040503050406030204" pitchFamily="18" charset="0"/>
                        <a:cs typeface="Arial" panose="020B0604020202020204" pitchFamily="34" charset="0"/>
                      </a:rPr>
                      <m:t>=0</m:t>
                    </m:r>
                  </m:oMath>
                </a14:m>
                <a:endParaRPr lang="en-US" altLang="en-US" sz="2800" b="0" baseline="0" dirty="0">
                  <a:solidFill>
                    <a:srgbClr val="252525"/>
                  </a:solidFill>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14:m>
                  <m:oMath xmlns:m="http://schemas.openxmlformats.org/officeDocument/2006/math">
                    <m:r>
                      <a:rPr lang="en-US" altLang="en-US" sz="2800" b="0" i="1" smtClean="0">
                        <a:solidFill>
                          <a:srgbClr val="252525"/>
                        </a:solidFill>
                        <a:latin typeface="Cambria Math" panose="02040503050406030204" pitchFamily="18" charset="0"/>
                        <a:cs typeface="Arial" panose="020B0604020202020204" pitchFamily="34" charset="0"/>
                      </a:rPr>
                      <m:t>𝑝</m:t>
                    </m:r>
                    <m:r>
                      <a:rPr lang="en-US" altLang="en-US" sz="2800" b="0" i="1" smtClean="0">
                        <a:solidFill>
                          <a:srgbClr val="252525"/>
                        </a:solidFill>
                        <a:latin typeface="Cambria Math" panose="02040503050406030204" pitchFamily="18" charset="0"/>
                        <a:cs typeface="Arial" panose="020B0604020202020204" pitchFamily="34" charset="0"/>
                      </a:rPr>
                      <m:t> </m:t>
                    </m:r>
                  </m:oMath>
                </a14:m>
                <a:r>
                  <a:rPr lang="en-US" altLang="en-US" sz="2800" dirty="0">
                    <a:solidFill>
                      <a:srgbClr val="252525"/>
                    </a:solidFill>
                    <a:latin typeface="Arial" panose="020B0604020202020204" pitchFamily="34" charset="0"/>
                    <a:cs typeface="Arial" panose="020B0604020202020204" pitchFamily="34" charset="0"/>
                  </a:rPr>
                  <a:t>denotes pressure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14:m>
                  <m:oMath xmlns:m="http://schemas.openxmlformats.org/officeDocument/2006/math">
                    <m:r>
                      <a:rPr kumimoji="0" lang="en-US" altLang="en-US" sz="2800" b="0" i="1" u="none" strike="noStrike" cap="none" normalizeH="0" smtClean="0">
                        <a:ln>
                          <a:noFill/>
                        </a:ln>
                        <a:solidFill>
                          <a:srgbClr val="252525"/>
                        </a:solidFill>
                        <a:effectLst/>
                        <a:latin typeface="Cambria Math" panose="02040503050406030204" pitchFamily="18" charset="0"/>
                        <a:cs typeface="Arial" panose="020B0604020202020204" pitchFamily="34" charset="0"/>
                      </a:rPr>
                      <m:t>𝑡</m:t>
                    </m:r>
                    <m:r>
                      <a:rPr kumimoji="0" lang="en-US" altLang="en-US" sz="2800" b="0" i="1" u="none" strike="noStrike" cap="none" normalizeH="0" smtClean="0">
                        <a:ln>
                          <a:noFill/>
                        </a:ln>
                        <a:solidFill>
                          <a:srgbClr val="252525"/>
                        </a:solidFill>
                        <a:effectLst/>
                        <a:latin typeface="Cambria Math" panose="02040503050406030204" pitchFamily="18" charset="0"/>
                        <a:cs typeface="Arial" panose="020B0604020202020204" pitchFamily="34" charset="0"/>
                      </a:rPr>
                      <m:t> </m:t>
                    </m:r>
                  </m:oMath>
                </a14:m>
                <a:r>
                  <a:rPr kumimoji="0" lang="en-US" altLang="en-US" sz="2800" i="0" u="none" strike="noStrike" cap="none" normalizeH="0" dirty="0">
                    <a:ln>
                      <a:noFill/>
                    </a:ln>
                    <a:solidFill>
                      <a:srgbClr val="252525"/>
                    </a:solidFill>
                    <a:effectLst/>
                    <a:latin typeface="Arial" panose="020B0604020202020204" pitchFamily="34" charset="0"/>
                    <a:cs typeface="Arial" panose="020B0604020202020204" pitchFamily="34" charset="0"/>
                  </a:rPr>
                  <a:t>denotes temperature in </a:t>
                </a:r>
                <a:r>
                  <a:rPr kumimoji="0" lang="en-US" altLang="en-US" sz="2800" i="0" u="none" strike="noStrike" cap="none" normalizeH="0" dirty="0" err="1">
                    <a:ln>
                      <a:noFill/>
                    </a:ln>
                    <a:solidFill>
                      <a:srgbClr val="252525"/>
                    </a:solidFill>
                    <a:effectLst/>
                    <a:latin typeface="Arial" panose="020B0604020202020204" pitchFamily="34" charset="0"/>
                    <a:cs typeface="Arial" panose="020B0604020202020204" pitchFamily="34" charset="0"/>
                  </a:rPr>
                  <a:t>celcius</a:t>
                </a:r>
                <a:endParaRPr kumimoji="0" lang="en-US" altLang="en-US" sz="2800" i="0" u="none" strike="noStrike" cap="none" normalizeH="0" dirty="0">
                  <a:ln>
                    <a:noFill/>
                  </a:ln>
                  <a:solidFill>
                    <a:srgbClr val="252525"/>
                  </a:solidFill>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14:m>
                  <m:oMath xmlns:m="http://schemas.openxmlformats.org/officeDocument/2006/math">
                    <m:r>
                      <a:rPr lang="en-US" altLang="en-US" sz="2800" b="0" i="1" smtClean="0">
                        <a:solidFill>
                          <a:srgbClr val="252525"/>
                        </a:solidFill>
                        <a:latin typeface="Cambria Math" panose="02040503050406030204" pitchFamily="18" charset="0"/>
                        <a:cs typeface="Arial" panose="020B0604020202020204" pitchFamily="34" charset="0"/>
                      </a:rPr>
                      <m:t>𝑉</m:t>
                    </m:r>
                    <m:r>
                      <a:rPr lang="en-US" altLang="en-US" sz="2800" b="0" i="1" smtClean="0">
                        <a:solidFill>
                          <a:srgbClr val="252525"/>
                        </a:solidFill>
                        <a:latin typeface="Cambria Math" panose="02040503050406030204" pitchFamily="18" charset="0"/>
                        <a:cs typeface="Arial" panose="020B0604020202020204" pitchFamily="34" charset="0"/>
                      </a:rPr>
                      <m:t> </m:t>
                    </m:r>
                  </m:oMath>
                </a14:m>
                <a:r>
                  <a:rPr lang="en-US" altLang="en-US" sz="2800" dirty="0">
                    <a:solidFill>
                      <a:srgbClr val="252525"/>
                    </a:solidFill>
                    <a:latin typeface="Arial" panose="020B0604020202020204" pitchFamily="34" charset="0"/>
                    <a:cs typeface="Arial" panose="020B0604020202020204" pitchFamily="34" charset="0"/>
                  </a:rPr>
                  <a:t>denotes volume</a:t>
                </a:r>
              </a:p>
              <a:p>
                <a:pPr marR="0" lvl="0" algn="l" defTabSz="914400" rtl="0" eaLnBrk="0" fontAlgn="base" latinLnBrk="0" hangingPunct="0">
                  <a:lnSpc>
                    <a:spcPct val="100000"/>
                  </a:lnSpc>
                  <a:spcBef>
                    <a:spcPct val="0"/>
                  </a:spcBef>
                  <a:spcAft>
                    <a:spcPct val="0"/>
                  </a:spcAft>
                  <a:buClrTx/>
                  <a:buSzTx/>
                  <a:tabLst/>
                </a:pPr>
                <a:r>
                  <a:rPr lang="en-US" altLang="en-US" sz="2800" dirty="0">
                    <a:solidFill>
                      <a:srgbClr val="252525"/>
                    </a:solidFill>
                    <a:latin typeface="Arial" panose="020B0604020202020204" pitchFamily="34" charset="0"/>
                    <a:cs typeface="Arial" panose="020B0604020202020204" pitchFamily="34" charset="0"/>
                  </a:rPr>
                  <a:t>According to which the condition of the system is determined by fixing the values of two of the variables</a:t>
                </a:r>
                <a:endParaRPr kumimoji="0" lang="en-US" altLang="en-US" sz="1000" i="0" u="none" strike="noStrike" cap="none" normalizeH="0" baseline="0" dirty="0">
                  <a:ln>
                    <a:noFill/>
                  </a:ln>
                  <a:solidFill>
                    <a:srgbClr val="252525"/>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252525"/>
                  </a:solidFill>
                  <a:effectLst/>
                  <a:latin typeface="Arial" panose="020B0604020202020204" pitchFamily="34" charset="0"/>
                  <a:cs typeface="Arial" panose="020B0604020202020204" pitchFamily="34" charset="0"/>
                </a:endParaRPr>
              </a:p>
            </p:txBody>
          </p:sp>
        </mc:Choice>
        <mc:Fallback xmlns="">
          <p:sp>
            <p:nvSpPr>
              <p:cNvPr id="5" name="Rectangle 22"/>
              <p:cNvSpPr>
                <a:spLocks noRot="1" noChangeAspect="1" noMove="1" noResize="1" noEditPoints="1" noAdjustHandles="1" noChangeArrowheads="1" noChangeShapeType="1" noTextEdit="1"/>
              </p:cNvSpPr>
              <p:nvPr/>
            </p:nvSpPr>
            <p:spPr bwMode="auto">
              <a:xfrm>
                <a:off x="0" y="0"/>
                <a:ext cx="9144000" cy="6665271"/>
              </a:xfrm>
              <a:prstGeom prst="rect">
                <a:avLst/>
              </a:prstGeom>
              <a:blipFill rotWithShape="0">
                <a:blip r:embed="rId2"/>
                <a:stretch>
                  <a:fillRect t="-732" b="-27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6415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p:cNvSpPr>
            <a:spLocks noChangeArrowheads="1"/>
          </p:cNvSpPr>
          <p:nvPr/>
        </p:nvSpPr>
        <p:spPr bwMode="auto">
          <a:xfrm>
            <a:off x="110835" y="488500"/>
            <a:ext cx="8756074" cy="478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252525"/>
                </a:solidFill>
                <a:latin typeface="Arial" panose="020B0604020202020204" pitchFamily="34" charset="0"/>
                <a:cs typeface="Arial" panose="020B0604020202020204" pitchFamily="34" charset="0"/>
              </a:rPr>
              <a:t>Law of Boyle and </a:t>
            </a:r>
            <a:r>
              <a:rPr lang="en-US" altLang="en-US" sz="2800" dirty="0" err="1">
                <a:solidFill>
                  <a:srgbClr val="252525"/>
                </a:solidFill>
                <a:latin typeface="Arial" panose="020B0604020202020204" pitchFamily="34" charset="0"/>
                <a:cs typeface="Arial" panose="020B0604020202020204" pitchFamily="34" charset="0"/>
              </a:rPr>
              <a:t>Mariotte</a:t>
            </a:r>
            <a:r>
              <a:rPr lang="en-US" altLang="en-US" sz="2800" dirty="0">
                <a:solidFill>
                  <a:srgbClr val="252525"/>
                </a:solidFill>
                <a:latin typeface="Arial" panose="020B0604020202020204" pitchFamily="34" charset="0"/>
                <a:cs typeface="Arial" panose="020B0604020202020204" pitchFamily="34" charset="0"/>
              </a:rPr>
              <a:t>:</a:t>
            </a:r>
            <a:endParaRPr lang="en-US" altLang="en-US" sz="1000" dirty="0">
              <a:solidFill>
                <a:srgbClr val="25252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267526" y="1163781"/>
                <a:ext cx="298796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a:rPr lang="en-US" sz="2400" b="0" i="1" smtClean="0">
                          <a:latin typeface="Cambria Math" panose="02040503050406030204" pitchFamily="18" charset="0"/>
                        </a:rPr>
                        <m:t>𝑉</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2267526" y="1163781"/>
                <a:ext cx="2987965" cy="369332"/>
              </a:xfrm>
              <a:prstGeom prst="rect">
                <a:avLst/>
              </a:prstGeom>
              <a:blipFill rotWithShape="0">
                <a:blip r:embed="rId2"/>
                <a:stretch>
                  <a:fillRect l="-1633" r="-2857" b="-35000"/>
                </a:stretch>
              </a:blipFill>
            </p:spPr>
            <p:txBody>
              <a:bodyPr/>
              <a:lstStyle/>
              <a:p>
                <a:r>
                  <a:rPr lang="en-US">
                    <a:noFill/>
                  </a:rPr>
                  <a:t> </a:t>
                </a:r>
              </a:p>
            </p:txBody>
          </p:sp>
        </mc:Fallback>
      </mc:AlternateContent>
      <p:sp>
        <p:nvSpPr>
          <p:cNvPr id="3" name="TextBox 2"/>
          <p:cNvSpPr txBox="1"/>
          <p:nvPr/>
        </p:nvSpPr>
        <p:spPr>
          <a:xfrm>
            <a:off x="253999" y="1729432"/>
            <a:ext cx="8469745" cy="830997"/>
          </a:xfrm>
          <a:prstGeom prst="rect">
            <a:avLst/>
          </a:prstGeom>
          <a:noFill/>
        </p:spPr>
        <p:txBody>
          <a:bodyPr wrap="square" rtlCol="0">
            <a:spAutoFit/>
          </a:bodyPr>
          <a:lstStyle/>
          <a:p>
            <a:r>
              <a:rPr lang="en-US" sz="2400" dirty="0"/>
              <a:t>At constant temperature the volume of a gas is inversely proportional to pressure</a:t>
            </a:r>
          </a:p>
        </p:txBody>
      </p:sp>
      <p:sp>
        <p:nvSpPr>
          <p:cNvPr id="6" name="Rectangle 22"/>
          <p:cNvSpPr>
            <a:spLocks noChangeArrowheads="1"/>
          </p:cNvSpPr>
          <p:nvPr/>
        </p:nvSpPr>
        <p:spPr bwMode="auto">
          <a:xfrm>
            <a:off x="110835" y="2756748"/>
            <a:ext cx="8756074" cy="478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252525"/>
                </a:solidFill>
                <a:latin typeface="Arial" panose="020B0604020202020204" pitchFamily="34" charset="0"/>
                <a:cs typeface="Arial" panose="020B0604020202020204" pitchFamily="34" charset="0"/>
              </a:rPr>
              <a:t>Law of Gay-Lussac:</a:t>
            </a:r>
            <a:endParaRPr lang="en-US" altLang="en-US" sz="1000" dirty="0">
              <a:solidFill>
                <a:srgbClr val="25252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2267526" y="3235710"/>
                <a:ext cx="3662926" cy="674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𝑡</m:t>
                          </m:r>
                        </m:e>
                      </m:d>
                      <m:r>
                        <a:rPr lang="en-US" sz="2400" b="0" i="1" smtClean="0">
                          <a:latin typeface="Cambria Math" panose="02040503050406030204" pitchFamily="18" charset="0"/>
                        </a:rPr>
                        <m:t>=</m:t>
                      </m:r>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,0</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𝑡</m:t>
                              </m:r>
                            </m:num>
                            <m:den>
                              <m:r>
                                <a:rPr lang="en-US" sz="2400" b="0" i="1" smtClean="0">
                                  <a:latin typeface="Cambria Math" panose="02040503050406030204" pitchFamily="18" charset="0"/>
                                </a:rPr>
                                <m:t>273</m:t>
                              </m:r>
                            </m:den>
                          </m:f>
                        </m:e>
                      </m:d>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267526" y="3235710"/>
                <a:ext cx="3662926" cy="674993"/>
              </a:xfrm>
              <a:prstGeom prst="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253998" y="3966279"/>
            <a:ext cx="8469745" cy="830997"/>
          </a:xfrm>
          <a:prstGeom prst="rect">
            <a:avLst/>
          </a:prstGeom>
          <a:noFill/>
        </p:spPr>
        <p:txBody>
          <a:bodyPr wrap="square" rtlCol="0">
            <a:spAutoFit/>
          </a:bodyPr>
          <a:lstStyle/>
          <a:p>
            <a:r>
              <a:rPr lang="en-US" sz="2400" dirty="0"/>
              <a:t>At constant pressure the rate of change of volume per degree is independent of temperature</a:t>
            </a:r>
          </a:p>
        </p:txBody>
      </p:sp>
      <p:sp>
        <p:nvSpPr>
          <p:cNvPr id="8" name="Rectangle 22"/>
          <p:cNvSpPr>
            <a:spLocks noChangeArrowheads="1"/>
          </p:cNvSpPr>
          <p:nvPr/>
        </p:nvSpPr>
        <p:spPr bwMode="auto">
          <a:xfrm>
            <a:off x="110835" y="4915782"/>
            <a:ext cx="8756074" cy="478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252525"/>
                </a:solidFill>
                <a:latin typeface="Arial" panose="020B0604020202020204" pitchFamily="34" charset="0"/>
                <a:cs typeface="Arial" panose="020B0604020202020204" pitchFamily="34" charset="0"/>
              </a:rPr>
              <a:t>Define:</a:t>
            </a:r>
            <a:endParaRPr lang="en-US" altLang="en-US" sz="1000" dirty="0">
              <a:solidFill>
                <a:srgbClr val="25252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2267526" y="5250846"/>
                <a:ext cx="1663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=273+</m:t>
                      </m:r>
                      <m:r>
                        <a:rPr lang="en-US" sz="2400" b="0" i="1" smtClean="0">
                          <a:latin typeface="Cambria Math" panose="02040503050406030204" pitchFamily="18" charset="0"/>
                        </a:rPr>
                        <m:t>𝑡</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267526" y="5250846"/>
                <a:ext cx="1663725" cy="369332"/>
              </a:xfrm>
              <a:prstGeom prst="rect">
                <a:avLst/>
              </a:prstGeom>
              <a:blipFill rotWithShape="0">
                <a:blip r:embed="rId4"/>
                <a:stretch>
                  <a:fillRect l="-4029" r="-2564"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67526" y="5729808"/>
                <a:ext cx="2905091" cy="7167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273</m:t>
                              </m:r>
                            </m:e>
                          </m:d>
                        </m:num>
                        <m:den>
                          <m:r>
                            <a:rPr lang="en-US" sz="2400" b="0" i="1" smtClean="0">
                              <a:latin typeface="Cambria Math" panose="02040503050406030204" pitchFamily="18" charset="0"/>
                            </a:rPr>
                            <m:t>273</m:t>
                          </m:r>
                        </m:den>
                      </m:f>
                      <m:r>
                        <m:rPr>
                          <m:sty m:val="p"/>
                        </m:rPr>
                        <a:rPr lang="en-US" sz="2400" b="0" i="0" smtClean="0">
                          <a:latin typeface="Cambria Math" panose="02040503050406030204" pitchFamily="18" charset="0"/>
                        </a:rPr>
                        <m:t>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267526" y="5729808"/>
                <a:ext cx="2905091" cy="71673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51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2"/>
          <p:cNvSpPr>
            <a:spLocks noChangeArrowheads="1"/>
          </p:cNvSpPr>
          <p:nvPr/>
        </p:nvSpPr>
        <p:spPr bwMode="auto">
          <a:xfrm>
            <a:off x="110835" y="488500"/>
            <a:ext cx="8756074" cy="478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a:solidFill>
                  <a:srgbClr val="252525"/>
                </a:solidFill>
                <a:latin typeface="Arial" panose="020B0604020202020204" pitchFamily="34" charset="0"/>
                <a:cs typeface="Arial" panose="020B0604020202020204" pitchFamily="34" charset="0"/>
              </a:rPr>
              <a:t>Law of Avogadro:</a:t>
            </a:r>
            <a:endParaRPr lang="en-US" altLang="en-US" sz="1000" dirty="0">
              <a:solidFill>
                <a:srgbClr val="252525"/>
              </a:solidFill>
              <a:latin typeface="Arial" panose="020B0604020202020204" pitchFamily="34" charset="0"/>
              <a:cs typeface="Arial" panose="020B0604020202020204" pitchFamily="34" charset="0"/>
            </a:endParaRPr>
          </a:p>
        </p:txBody>
      </p:sp>
      <p:sp>
        <p:nvSpPr>
          <p:cNvPr id="3" name="TextBox 2"/>
          <p:cNvSpPr txBox="1"/>
          <p:nvPr/>
        </p:nvSpPr>
        <p:spPr>
          <a:xfrm>
            <a:off x="253998" y="1892252"/>
            <a:ext cx="8469745" cy="830997"/>
          </a:xfrm>
          <a:prstGeom prst="rect">
            <a:avLst/>
          </a:prstGeom>
          <a:noFill/>
        </p:spPr>
        <p:txBody>
          <a:bodyPr wrap="square" rtlCol="0">
            <a:spAutoFit/>
          </a:bodyPr>
          <a:lstStyle/>
          <a:p>
            <a:r>
              <a:rPr lang="en-US" sz="2400" dirty="0"/>
              <a:t>The densities of any two gases which are at the same temperature and pressure are proportional to relate to the molecular weights</a:t>
            </a:r>
          </a:p>
        </p:txBody>
      </p:sp>
      <mc:AlternateContent xmlns:mc="http://schemas.openxmlformats.org/markup-compatibility/2006" xmlns:a14="http://schemas.microsoft.com/office/drawing/2010/main">
        <mc:Choice Requires="a14">
          <p:sp>
            <p:nvSpPr>
              <p:cNvPr id="11" name="TextBox 10"/>
              <p:cNvSpPr txBox="1"/>
              <p:nvPr/>
            </p:nvSpPr>
            <p:spPr>
              <a:xfrm>
                <a:off x="2267523" y="1109802"/>
                <a:ext cx="2559034" cy="751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1</m:t>
                              </m:r>
                            </m:sub>
                          </m:sSub>
                        </m:den>
                      </m:f>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2</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2</m:t>
                              </m:r>
                            </m:sub>
                          </m:sSub>
                        </m:den>
                      </m:f>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523" y="1109802"/>
                <a:ext cx="2559034" cy="75187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67523" y="2959004"/>
                <a:ext cx="1105046"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𝑚𝑉</m:t>
                          </m:r>
                        </m:num>
                        <m:den>
                          <m:r>
                            <a:rPr lang="en-US" sz="2400" b="0" i="1" smtClean="0">
                              <a:latin typeface="Cambria Math" panose="02040503050406030204" pitchFamily="18" charset="0"/>
                            </a:rPr>
                            <m:t>𝑀</m:t>
                          </m:r>
                        </m:den>
                      </m:f>
                      <m:r>
                        <a:rPr lang="en-US" sz="2400" b="0" i="1" smtClean="0">
                          <a:latin typeface="Cambria Math" panose="02040503050406030204" pitchFamily="18" charset="0"/>
                        </a:rPr>
                        <m:t>=</m:t>
                      </m:r>
                      <m:r>
                        <a:rPr lang="en-US" sz="2400" b="0" i="1" smtClean="0">
                          <a:latin typeface="Cambria Math" panose="02040503050406030204" pitchFamily="18" charset="0"/>
                        </a:rPr>
                        <m:t>𝑣</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67523" y="2959004"/>
                <a:ext cx="1105046" cy="689035"/>
              </a:xfrm>
              <a:prstGeom prst="rect">
                <a:avLst/>
              </a:prstGeom>
              <a:blipFill rotWithShape="0">
                <a:blip r:embed="rId3"/>
                <a:stretch>
                  <a:fillRect/>
                </a:stretch>
              </a:blipFill>
            </p:spPr>
            <p:txBody>
              <a:bodyPr/>
              <a:lstStyle/>
              <a:p>
                <a:r>
                  <a:rPr lang="en-US">
                    <a:noFill/>
                  </a:rPr>
                  <a:t> </a:t>
                </a:r>
              </a:p>
            </p:txBody>
          </p:sp>
        </mc:Fallback>
      </mc:AlternateContent>
      <p:sp>
        <p:nvSpPr>
          <p:cNvPr id="13" name="TextBox 12"/>
          <p:cNvSpPr txBox="1"/>
          <p:nvPr/>
        </p:nvSpPr>
        <p:spPr>
          <a:xfrm>
            <a:off x="3547040" y="3001708"/>
            <a:ext cx="4867564" cy="646331"/>
          </a:xfrm>
          <a:prstGeom prst="rect">
            <a:avLst/>
          </a:prstGeom>
          <a:noFill/>
        </p:spPr>
        <p:txBody>
          <a:bodyPr wrap="square" rtlCol="0">
            <a:spAutoFit/>
          </a:bodyPr>
          <a:lstStyle/>
          <a:p>
            <a:r>
              <a:rPr lang="en-US" dirty="0"/>
              <a:t>A constant, which is the same for any gas, representing the volume occupied by one </a:t>
            </a:r>
            <a:r>
              <a:rPr lang="en-US" dirty="0" err="1"/>
              <a:t>mol</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2267523" y="4054764"/>
                <a:ext cx="2642198" cy="6331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𝑣</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0</m:t>
                              </m:r>
                            </m:sub>
                          </m:sSub>
                        </m:num>
                        <m:den>
                          <m:r>
                            <a:rPr lang="en-US" sz="2400" b="0" i="1" smtClean="0">
                              <a:latin typeface="Cambria Math" panose="02040503050406030204" pitchFamily="18" charset="0"/>
                            </a:rPr>
                            <m:t>273</m:t>
                          </m:r>
                        </m:den>
                      </m:f>
                      <m:r>
                        <a:rPr lang="en-US" sz="2400" b="0" i="1" smtClean="0">
                          <a:latin typeface="Cambria Math" panose="02040503050406030204" pitchFamily="18" charset="0"/>
                        </a:rPr>
                        <m:t> </m:t>
                      </m:r>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 </m:t>
                      </m:r>
                      <m:r>
                        <a:rPr lang="en-US" sz="2400" b="0" i="1" smtClean="0">
                          <a:latin typeface="Cambria Math" panose="02040503050406030204" pitchFamily="18" charset="0"/>
                        </a:rPr>
                        <m:t>𝑇</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67523" y="4054764"/>
                <a:ext cx="2642198" cy="633122"/>
              </a:xfrm>
              <a:prstGeom prst="rect">
                <a:avLst/>
              </a:prstGeom>
              <a:blipFill rotWithShape="0">
                <a:blip r:embed="rId4"/>
                <a:stretch>
                  <a:fillRect/>
                </a:stretch>
              </a:blipFill>
            </p:spPr>
            <p:txBody>
              <a:bodyPr/>
              <a:lstStyle/>
              <a:p>
                <a:r>
                  <a:rPr lang="en-US">
                    <a:noFill/>
                  </a:rPr>
                  <a:t> </a:t>
                </a:r>
              </a:p>
            </p:txBody>
          </p:sp>
        </mc:Fallback>
      </mc:AlternateContent>
      <p:sp>
        <p:nvSpPr>
          <p:cNvPr id="15" name="TextBox 14"/>
          <p:cNvSpPr txBox="1"/>
          <p:nvPr/>
        </p:nvSpPr>
        <p:spPr>
          <a:xfrm>
            <a:off x="5214203" y="4186659"/>
            <a:ext cx="2692124" cy="369332"/>
          </a:xfrm>
          <a:prstGeom prst="rect">
            <a:avLst/>
          </a:prstGeom>
          <a:noFill/>
        </p:spPr>
        <p:txBody>
          <a:bodyPr wrap="square" rtlCol="0">
            <a:spAutoFit/>
          </a:bodyPr>
          <a:lstStyle/>
          <a:p>
            <a:r>
              <a:rPr lang="en-US" i="1" dirty="0"/>
              <a:t>k =</a:t>
            </a:r>
            <a:r>
              <a:rPr lang="en-US" dirty="0"/>
              <a:t> Boltzmann’s constant</a:t>
            </a:r>
          </a:p>
        </p:txBody>
      </p:sp>
      <p:sp>
        <p:nvSpPr>
          <p:cNvPr id="16" name="TextBox 15"/>
          <p:cNvSpPr txBox="1"/>
          <p:nvPr/>
        </p:nvSpPr>
        <p:spPr>
          <a:xfrm>
            <a:off x="4114800" y="2974109"/>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2267523" y="4979554"/>
                <a:ext cx="2821863"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 </m:t>
                      </m:r>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𝑀</m:t>
                          </m:r>
                        </m:num>
                        <m:den>
                          <m:r>
                            <a:rPr lang="en-US" sz="2400" b="0" i="1" smtClean="0">
                              <a:latin typeface="Cambria Math" panose="02040503050406030204" pitchFamily="18" charset="0"/>
                            </a:rPr>
                            <m:t>𝑚</m:t>
                          </m:r>
                        </m:den>
                      </m:f>
                      <m:r>
                        <a:rPr lang="en-US" sz="2400" b="0" i="1"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 </m:t>
                      </m:r>
                      <m:r>
                        <a:rPr lang="en-US" sz="2400" b="0" i="1" smtClean="0">
                          <a:latin typeface="Cambria Math" panose="02040503050406030204" pitchFamily="18" charset="0"/>
                        </a:rPr>
                        <m:t>𝑇</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 </m:t>
                      </m:r>
                      <m:r>
                        <a:rPr lang="en-US" sz="2400" b="0" i="1" smtClean="0">
                          <a:latin typeface="Cambria Math" panose="02040503050406030204" pitchFamily="18" charset="0"/>
                        </a:rPr>
                        <m:t>𝑘</m:t>
                      </m:r>
                      <m:r>
                        <a:rPr lang="en-US" sz="2400" b="0" i="1" smtClean="0">
                          <a:latin typeface="Cambria Math" panose="02040503050406030204" pitchFamily="18" charset="0"/>
                        </a:rPr>
                        <m:t> </m:t>
                      </m:r>
                      <m:r>
                        <a:rPr lang="en-US" sz="2400" b="0" i="1" smtClean="0">
                          <a:latin typeface="Cambria Math" panose="02040503050406030204" pitchFamily="18" charset="0"/>
                        </a:rPr>
                        <m:t>𝑇</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267523" y="4979554"/>
                <a:ext cx="2821863" cy="691471"/>
              </a:xfrm>
              <a:prstGeom prst="rect">
                <a:avLst/>
              </a:prstGeom>
              <a:blipFill rotWithShape="0">
                <a:blip r:embed="rId5"/>
                <a:stretch>
                  <a:fillRect/>
                </a:stretch>
              </a:blipFill>
            </p:spPr>
            <p:txBody>
              <a:bodyPr/>
              <a:lstStyle/>
              <a:p>
                <a:r>
                  <a:rPr lang="en-US">
                    <a:noFill/>
                  </a:rPr>
                  <a:t> </a:t>
                </a:r>
              </a:p>
            </p:txBody>
          </p:sp>
        </mc:Fallback>
      </mc:AlternateContent>
      <p:sp>
        <p:nvSpPr>
          <p:cNvPr id="18" name="TextBox 17"/>
          <p:cNvSpPr txBox="1"/>
          <p:nvPr/>
        </p:nvSpPr>
        <p:spPr>
          <a:xfrm>
            <a:off x="5361985" y="5140623"/>
            <a:ext cx="3504924" cy="369332"/>
          </a:xfrm>
          <a:prstGeom prst="rect">
            <a:avLst/>
          </a:prstGeom>
          <a:noFill/>
        </p:spPr>
        <p:txBody>
          <a:bodyPr wrap="square" rtlCol="0">
            <a:spAutoFit/>
          </a:bodyPr>
          <a:lstStyle/>
          <a:p>
            <a:r>
              <a:rPr lang="en-US" i="1" dirty="0"/>
              <a:t>n =</a:t>
            </a:r>
            <a:r>
              <a:rPr lang="en-US" dirty="0"/>
              <a:t> the number of </a:t>
            </a:r>
            <a:r>
              <a:rPr lang="en-US" dirty="0" err="1"/>
              <a:t>mols</a:t>
            </a:r>
            <a:r>
              <a:rPr lang="en-US" dirty="0"/>
              <a:t> gas present</a:t>
            </a:r>
          </a:p>
        </p:txBody>
      </p:sp>
    </p:spTree>
    <p:extLst>
      <p:ext uri="{BB962C8B-B14F-4D97-AF65-F5344CB8AC3E}">
        <p14:creationId xmlns:p14="http://schemas.microsoft.com/office/powerpoint/2010/main" val="2236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49382" y="101600"/>
                <a:ext cx="8395855" cy="5541838"/>
              </a:xfrm>
              <a:prstGeom prst="rect">
                <a:avLst/>
              </a:prstGeom>
              <a:noFill/>
            </p:spPr>
            <p:txBody>
              <a:bodyPr wrap="square" rtlCol="0">
                <a:spAutoFit/>
              </a:bodyPr>
              <a:lstStyle/>
              <a:p>
                <a:r>
                  <a:rPr lang="en-US" sz="2400" dirty="0"/>
                  <a:t>The final equation holds for large temperatures … </a:t>
                </a:r>
              </a:p>
              <a:p>
                <a:r>
                  <a:rPr lang="en-US" sz="2400" dirty="0"/>
                  <a:t>The equation is for an “ideal gas”</a:t>
                </a:r>
              </a:p>
              <a:p>
                <a:endParaRPr lang="en-US" sz="2400" dirty="0"/>
              </a:p>
              <a:p>
                <a:r>
                  <a:rPr lang="en-US" sz="2400" dirty="0"/>
                  <a:t>For T=0 we have </a:t>
                </a:r>
                <a:r>
                  <a:rPr lang="en-US" sz="2400" dirty="0" err="1"/>
                  <a:t>pV</a:t>
                </a:r>
                <a:r>
                  <a:rPr lang="en-US" sz="2400" dirty="0"/>
                  <a:t>=0, which is not possible (gas molecules do not have zero volume and gas molecules make one another move through attractive forces which gives non-zero pressure):</a:t>
                </a:r>
              </a:p>
              <a:p>
                <a:r>
                  <a:rPr lang="en-US" sz="2400" dirty="0"/>
                  <a:t>In the law of Boyle and </a:t>
                </a:r>
                <a:r>
                  <a:rPr lang="en-US" sz="2400" dirty="0" err="1"/>
                  <a:t>Mariotte</a:t>
                </a:r>
                <a:endParaRPr lang="en-US" sz="2400" dirty="0"/>
              </a:p>
              <a:p>
                <a:pPr marL="342900" indent="-342900">
                  <a:buFont typeface="Arial" panose="020B0604020202020204" pitchFamily="34" charset="0"/>
                  <a:buChar char="•"/>
                </a:pPr>
                <a:r>
                  <a:rPr lang="en-US" sz="2400" dirty="0"/>
                  <a:t>Subtract the volume of the gas molecules, denoted by </a:t>
                </a:r>
                <a14:m>
                  <m:oMath xmlns:m="http://schemas.openxmlformats.org/officeDocument/2006/math">
                    <m:r>
                      <a:rPr lang="en-US" sz="2400" b="0" i="1" smtClean="0">
                        <a:latin typeface="Cambria Math" panose="02040503050406030204" pitchFamily="18" charset="0"/>
                      </a:rPr>
                      <m:t>𝑏</m:t>
                    </m:r>
                  </m:oMath>
                </a14:m>
                <a:endParaRPr lang="en-US" sz="2400" dirty="0"/>
              </a:p>
              <a:p>
                <a:pPr marL="342900" indent="-342900">
                  <a:buFont typeface="Arial" panose="020B0604020202020204" pitchFamily="34" charset="0"/>
                  <a:buChar char="•"/>
                </a:pPr>
                <a:r>
                  <a:rPr lang="en-US" sz="2400" dirty="0"/>
                  <a:t>Add to the pressure the internal pressure as a result of intermolecular forces of attraction: </a:t>
                </a:r>
              </a:p>
              <a:p>
                <a:pPr marL="800100" lvl="1" indent="-342900">
                  <a:buFont typeface="Arial" panose="020B0604020202020204" pitchFamily="34" charset="0"/>
                  <a:buChar char="•"/>
                </a:pPr>
                <a:r>
                  <a:rPr lang="en-US" sz="2400" dirty="0"/>
                  <a:t>Internal pressure ~ (# colliding molecules with the walls) x (Force) ~ (density of the gas)^2 ~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den>
                    </m:f>
                  </m:oMath>
                </a14:m>
                <a:endParaRPr lang="en-US" sz="2400" b="0" dirty="0"/>
              </a:p>
              <a:p>
                <a:pPr marL="800100" lvl="1" indent="-342900">
                  <a:buFont typeface="Arial" panose="020B0604020202020204" pitchFamily="34" charset="0"/>
                  <a:buChar char="•"/>
                </a:pPr>
                <a:r>
                  <a:rPr lang="en-US" sz="2400" dirty="0"/>
                  <a:t>Internal pressure is </a:t>
                </a:r>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𝑎</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den>
                    </m:f>
                  </m:oMath>
                </a14:m>
                <a:endParaRPr lang="en-US" sz="2400" dirty="0"/>
              </a:p>
              <a:p>
                <a:r>
                  <a:rPr lang="en-US" sz="2400" dirty="0"/>
                  <a:t>Van der Waals gas (a real gas):</a:t>
                </a:r>
              </a:p>
            </p:txBody>
          </p:sp>
        </mc:Choice>
        <mc:Fallback xmlns="">
          <p:sp>
            <p:nvSpPr>
              <p:cNvPr id="2" name="TextBox 1"/>
              <p:cNvSpPr txBox="1">
                <a:spLocks noRot="1" noChangeAspect="1" noMove="1" noResize="1" noEditPoints="1" noAdjustHandles="1" noChangeArrowheads="1" noChangeShapeType="1" noTextEdit="1"/>
              </p:cNvSpPr>
              <p:nvPr/>
            </p:nvSpPr>
            <p:spPr>
              <a:xfrm>
                <a:off x="249382" y="101600"/>
                <a:ext cx="8395855" cy="5541838"/>
              </a:xfrm>
              <a:prstGeom prst="rect">
                <a:avLst/>
              </a:prstGeom>
              <a:blipFill rotWithShape="0">
                <a:blip r:embed="rId2"/>
                <a:stretch>
                  <a:fillRect l="-1162" t="-880" r="-1816" b="-15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572328" y="5733911"/>
                <a:ext cx="2352311" cy="489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den>
                          </m:f>
                        </m:e>
                      </m:d>
                      <m:d>
                        <m:dPr>
                          <m:ctrlPr>
                            <a:rPr lang="en-US" b="0" i="1" smtClean="0">
                              <a:latin typeface="Cambria Math" panose="02040503050406030204" pitchFamily="18" charset="0"/>
                            </a:rPr>
                          </m:ctrlPr>
                        </m:dPr>
                        <m:e>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m:t>
                          </m:r>
                        </m:sup>
                      </m:sSup>
                      <m:r>
                        <a:rPr lang="en-US" b="0" i="1" smtClean="0">
                          <a:latin typeface="Cambria Math" panose="02040503050406030204" pitchFamily="18" charset="0"/>
                        </a:rPr>
                        <m:t>𝑇</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572328" y="5733911"/>
                <a:ext cx="2352311" cy="489814"/>
              </a:xfrm>
              <a:prstGeom prst="rect">
                <a:avLst/>
              </a:prstGeom>
              <a:blipFill rotWithShape="0">
                <a:blip r:embed="rId3"/>
                <a:stretch>
                  <a:fillRect/>
                </a:stretch>
              </a:blipFill>
            </p:spPr>
            <p:txBody>
              <a:bodyPr/>
              <a:lstStyle/>
              <a:p>
                <a:r>
                  <a:rPr lang="en-US">
                    <a:noFill/>
                  </a:rPr>
                  <a:t> </a:t>
                </a:r>
              </a:p>
            </p:txBody>
          </p:sp>
        </mc:Fallback>
      </mc:AlternateContent>
      <p:sp>
        <p:nvSpPr>
          <p:cNvPr id="4" name="TextBox 3"/>
          <p:cNvSpPr txBox="1"/>
          <p:nvPr/>
        </p:nvSpPr>
        <p:spPr>
          <a:xfrm>
            <a:off x="5562937" y="5794152"/>
            <a:ext cx="2444002" cy="369332"/>
          </a:xfrm>
          <a:prstGeom prst="rect">
            <a:avLst/>
          </a:prstGeom>
          <a:noFill/>
        </p:spPr>
        <p:txBody>
          <a:bodyPr wrap="none" rtlCol="0">
            <a:spAutoFit/>
          </a:bodyPr>
          <a:lstStyle/>
          <a:p>
            <a:r>
              <a:rPr lang="en-US" i="1" dirty="0"/>
              <a:t>k’ </a:t>
            </a:r>
            <a:r>
              <a:rPr lang="en-US" dirty="0"/>
              <a:t>is now gas dependent</a:t>
            </a:r>
            <a:endParaRPr lang="en-US" i="1" dirty="0"/>
          </a:p>
        </p:txBody>
      </p:sp>
    </p:spTree>
    <p:extLst>
      <p:ext uri="{BB962C8B-B14F-4D97-AF65-F5344CB8AC3E}">
        <p14:creationId xmlns:p14="http://schemas.microsoft.com/office/powerpoint/2010/main" val="119527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385455" y="1265382"/>
            <a:ext cx="6919768" cy="3344096"/>
          </a:xfrm>
          <a:custGeom>
            <a:avLst/>
            <a:gdLst>
              <a:gd name="connsiteX0" fmla="*/ 0 w 6919768"/>
              <a:gd name="connsiteY0" fmla="*/ 0 h 3344096"/>
              <a:gd name="connsiteX1" fmla="*/ 526472 w 6919768"/>
              <a:gd name="connsiteY1" fmla="*/ 1394691 h 3344096"/>
              <a:gd name="connsiteX2" fmla="*/ 1431636 w 6919768"/>
              <a:gd name="connsiteY2" fmla="*/ 1958109 h 3344096"/>
              <a:gd name="connsiteX3" fmla="*/ 2466109 w 6919768"/>
              <a:gd name="connsiteY3" fmla="*/ 997527 h 3344096"/>
              <a:gd name="connsiteX4" fmla="*/ 3648363 w 6919768"/>
              <a:gd name="connsiteY4" fmla="*/ 2410691 h 3344096"/>
              <a:gd name="connsiteX5" fmla="*/ 5357090 w 6919768"/>
              <a:gd name="connsiteY5" fmla="*/ 3066473 h 3344096"/>
              <a:gd name="connsiteX6" fmla="*/ 6761018 w 6919768"/>
              <a:gd name="connsiteY6" fmla="*/ 3306618 h 3344096"/>
              <a:gd name="connsiteX7" fmla="*/ 6899563 w 6919768"/>
              <a:gd name="connsiteY7" fmla="*/ 3343563 h 3344096"/>
              <a:gd name="connsiteX8" fmla="*/ 6871854 w 6919768"/>
              <a:gd name="connsiteY8" fmla="*/ 3325091 h 334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9768" h="3344096">
                <a:moveTo>
                  <a:pt x="0" y="0"/>
                </a:moveTo>
                <a:cubicBezTo>
                  <a:pt x="143933" y="534170"/>
                  <a:pt x="287866" y="1068340"/>
                  <a:pt x="526472" y="1394691"/>
                </a:cubicBezTo>
                <a:cubicBezTo>
                  <a:pt x="765078" y="1721042"/>
                  <a:pt x="1108363" y="2024303"/>
                  <a:pt x="1431636" y="1958109"/>
                </a:cubicBezTo>
                <a:cubicBezTo>
                  <a:pt x="1754909" y="1891915"/>
                  <a:pt x="2096655" y="922097"/>
                  <a:pt x="2466109" y="997527"/>
                </a:cubicBezTo>
                <a:cubicBezTo>
                  <a:pt x="2835564" y="1072957"/>
                  <a:pt x="3166533" y="2065867"/>
                  <a:pt x="3648363" y="2410691"/>
                </a:cubicBezTo>
                <a:cubicBezTo>
                  <a:pt x="4130193" y="2755515"/>
                  <a:pt x="4838314" y="2917152"/>
                  <a:pt x="5357090" y="3066473"/>
                </a:cubicBezTo>
                <a:cubicBezTo>
                  <a:pt x="5875866" y="3215794"/>
                  <a:pt x="6503939" y="3260436"/>
                  <a:pt x="6761018" y="3306618"/>
                </a:cubicBezTo>
                <a:cubicBezTo>
                  <a:pt x="7018097" y="3352800"/>
                  <a:pt x="6881090" y="3340484"/>
                  <a:pt x="6899563" y="3343563"/>
                </a:cubicBezTo>
                <a:cubicBezTo>
                  <a:pt x="6918036" y="3346642"/>
                  <a:pt x="6894945" y="3335866"/>
                  <a:pt x="6871854" y="33250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995055" y="2789382"/>
            <a:ext cx="2364509" cy="9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359564" y="1265382"/>
            <a:ext cx="0" cy="327890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709" y="1625600"/>
            <a:ext cx="775855"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92218" y="942216"/>
            <a:ext cx="1967346" cy="646331"/>
          </a:xfrm>
          <a:prstGeom prst="rect">
            <a:avLst/>
          </a:prstGeom>
          <a:noFill/>
        </p:spPr>
        <p:txBody>
          <a:bodyPr wrap="square" rtlCol="0">
            <a:spAutoFit/>
          </a:bodyPr>
          <a:lstStyle/>
          <a:p>
            <a:r>
              <a:rPr lang="en-US" dirty="0"/>
              <a:t>Part of the gas begins to </a:t>
            </a:r>
            <a:r>
              <a:rPr lang="en-US" dirty="0" err="1"/>
              <a:t>liquidify</a:t>
            </a:r>
            <a:endParaRPr lang="en-US" dirty="0"/>
          </a:p>
        </p:txBody>
      </p:sp>
      <p:cxnSp>
        <p:nvCxnSpPr>
          <p:cNvPr id="13" name="Straight Arrow Connector 12"/>
          <p:cNvCxnSpPr/>
          <p:nvPr/>
        </p:nvCxnSpPr>
        <p:spPr>
          <a:xfrm flipV="1">
            <a:off x="1080655" y="2724195"/>
            <a:ext cx="9236" cy="624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67892" y="4858327"/>
            <a:ext cx="12145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1674" y="241138"/>
            <a:ext cx="2106218" cy="369332"/>
          </a:xfrm>
          <a:prstGeom prst="rect">
            <a:avLst/>
          </a:prstGeom>
          <a:noFill/>
        </p:spPr>
        <p:txBody>
          <a:bodyPr wrap="none" rtlCol="0">
            <a:spAutoFit/>
          </a:bodyPr>
          <a:lstStyle/>
          <a:p>
            <a:r>
              <a:rPr lang="en-US" dirty="0"/>
              <a:t>For small constant T:</a:t>
            </a:r>
          </a:p>
        </p:txBody>
      </p:sp>
      <p:sp>
        <p:nvSpPr>
          <p:cNvPr id="17" name="TextBox 16"/>
          <p:cNvSpPr txBox="1"/>
          <p:nvPr/>
        </p:nvSpPr>
        <p:spPr>
          <a:xfrm>
            <a:off x="761674" y="2851576"/>
            <a:ext cx="306494" cy="369332"/>
          </a:xfrm>
          <a:prstGeom prst="rect">
            <a:avLst/>
          </a:prstGeom>
          <a:noFill/>
        </p:spPr>
        <p:txBody>
          <a:bodyPr wrap="none" rtlCol="0">
            <a:spAutoFit/>
          </a:bodyPr>
          <a:lstStyle/>
          <a:p>
            <a:r>
              <a:rPr lang="en-US" dirty="0"/>
              <a:t>p</a:t>
            </a:r>
          </a:p>
        </p:txBody>
      </p:sp>
      <p:sp>
        <p:nvSpPr>
          <p:cNvPr id="18" name="TextBox 17"/>
          <p:cNvSpPr txBox="1"/>
          <p:nvPr/>
        </p:nvSpPr>
        <p:spPr>
          <a:xfrm>
            <a:off x="3280993" y="4960378"/>
            <a:ext cx="288862" cy="369332"/>
          </a:xfrm>
          <a:prstGeom prst="rect">
            <a:avLst/>
          </a:prstGeom>
          <a:noFill/>
        </p:spPr>
        <p:txBody>
          <a:bodyPr wrap="none" rtlCol="0">
            <a:spAutoFit/>
          </a:bodyPr>
          <a:lstStyle/>
          <a:p>
            <a:r>
              <a:rPr lang="en-US" dirty="0"/>
              <a:t>v</a:t>
            </a:r>
          </a:p>
        </p:txBody>
      </p:sp>
      <p:sp>
        <p:nvSpPr>
          <p:cNvPr id="19" name="TextBox 18"/>
          <p:cNvSpPr txBox="1"/>
          <p:nvPr/>
        </p:nvSpPr>
        <p:spPr>
          <a:xfrm>
            <a:off x="5883564" y="2020579"/>
            <a:ext cx="2421660" cy="1200329"/>
          </a:xfrm>
          <a:prstGeom prst="rect">
            <a:avLst/>
          </a:prstGeom>
          <a:noFill/>
        </p:spPr>
        <p:txBody>
          <a:bodyPr wrap="square" rtlCol="0">
            <a:spAutoFit/>
          </a:bodyPr>
          <a:lstStyle/>
          <a:p>
            <a:r>
              <a:rPr lang="en-US" dirty="0"/>
              <a:t>For larger T there are no </a:t>
            </a:r>
            <a:r>
              <a:rPr lang="en-US" dirty="0" err="1"/>
              <a:t>extrema</a:t>
            </a:r>
            <a:r>
              <a:rPr lang="en-US" dirty="0"/>
              <a:t> and it is not possible to </a:t>
            </a:r>
            <a:r>
              <a:rPr lang="en-US" dirty="0" err="1"/>
              <a:t>liquidify</a:t>
            </a:r>
            <a:r>
              <a:rPr lang="en-US" dirty="0"/>
              <a:t> the gas by compression</a:t>
            </a:r>
          </a:p>
        </p:txBody>
      </p:sp>
    </p:spTree>
    <p:extLst>
      <p:ext uri="{BB962C8B-B14F-4D97-AF65-F5344CB8AC3E}">
        <p14:creationId xmlns:p14="http://schemas.microsoft.com/office/powerpoint/2010/main" val="424543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836" y="581891"/>
            <a:ext cx="7841673" cy="4524315"/>
          </a:xfrm>
          <a:prstGeom prst="rect">
            <a:avLst/>
          </a:prstGeom>
          <a:noFill/>
        </p:spPr>
        <p:txBody>
          <a:bodyPr wrap="square" rtlCol="0">
            <a:spAutoFit/>
          </a:bodyPr>
          <a:lstStyle/>
          <a:p>
            <a:r>
              <a:rPr lang="en-US" sz="2400" b="1" dirty="0"/>
              <a:t>1</a:t>
            </a:r>
            <a:r>
              <a:rPr lang="en-US" sz="2400" b="1" baseline="30000" dirty="0"/>
              <a:t>st</a:t>
            </a:r>
            <a:r>
              <a:rPr lang="en-US" sz="2400" b="1" dirty="0"/>
              <a:t> Law of thermodynamics:</a:t>
            </a:r>
          </a:p>
          <a:p>
            <a:pPr marL="342900" indent="-342900">
              <a:buFont typeface="Arial" panose="020B0604020202020204" pitchFamily="34" charset="0"/>
              <a:buChar char="•"/>
            </a:pPr>
            <a:r>
              <a:rPr lang="en-US" sz="2400" dirty="0"/>
              <a:t>Principle of conservation of energy (Robert Mayer)</a:t>
            </a:r>
          </a:p>
          <a:p>
            <a:pPr marL="342900" indent="-342900">
              <a:buFont typeface="Arial" panose="020B0604020202020204" pitchFamily="34" charset="0"/>
              <a:buChar char="•"/>
            </a:pPr>
            <a:r>
              <a:rPr lang="en-US" sz="2400" dirty="0"/>
              <a:t>In a closed system the total store of energy, i.e. the sum of the heat energy and mechanical or electrical energy is constant </a:t>
            </a:r>
          </a:p>
          <a:p>
            <a:pPr marL="342900" indent="-342900">
              <a:buFont typeface="Arial" panose="020B0604020202020204" pitchFamily="34" charset="0"/>
              <a:buChar char="•"/>
            </a:pPr>
            <a:r>
              <a:rPr lang="en-US" sz="2400" dirty="0"/>
              <a:t>It is impossible to construct a machine which does work without obtaining energy from an external source</a:t>
            </a:r>
          </a:p>
          <a:p>
            <a:pPr marL="342900" indent="-342900">
              <a:buFont typeface="Arial" panose="020B0604020202020204" pitchFamily="34" charset="0"/>
              <a:buChar char="•"/>
            </a:pPr>
            <a:r>
              <a:rPr lang="en-US" sz="2400" dirty="0"/>
              <a:t>Cannot construct a perpetual motion machine of the 1</a:t>
            </a:r>
            <a:r>
              <a:rPr lang="en-US" sz="2400" baseline="30000" dirty="0"/>
              <a:t>st</a:t>
            </a:r>
            <a:r>
              <a:rPr lang="en-US" sz="2400" dirty="0"/>
              <a:t> kind</a:t>
            </a:r>
          </a:p>
          <a:p>
            <a:endParaRPr lang="en-US" sz="2400" dirty="0"/>
          </a:p>
          <a:p>
            <a:r>
              <a:rPr lang="en-US" sz="2400" dirty="0"/>
              <a:t>Total energy U as a function of (any two out of) T, V, p. We use U=U(T,V):</a:t>
            </a:r>
          </a:p>
        </p:txBody>
      </p:sp>
      <mc:AlternateContent xmlns:mc="http://schemas.openxmlformats.org/markup-compatibility/2006" xmlns:a14="http://schemas.microsoft.com/office/drawing/2010/main">
        <mc:Choice Requires="a14">
          <p:sp>
            <p:nvSpPr>
              <p:cNvPr id="3" name="TextBox 2"/>
              <p:cNvSpPr txBox="1"/>
              <p:nvPr/>
            </p:nvSpPr>
            <p:spPr>
              <a:xfrm>
                <a:off x="2212110" y="4913746"/>
                <a:ext cx="2987293" cy="7023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𝑑𝑈</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𝑈</m:t>
                          </m:r>
                        </m:num>
                        <m:den>
                          <m:r>
                            <a:rPr lang="en-US" sz="2400" b="0" i="1" smtClean="0">
                              <a:latin typeface="Cambria Math" panose="02040503050406030204" pitchFamily="18" charset="0"/>
                            </a:rPr>
                            <m:t>𝜕</m:t>
                          </m:r>
                          <m:r>
                            <a:rPr lang="en-US" sz="2400" b="0" i="1" smtClean="0">
                              <a:latin typeface="Cambria Math" panose="02040503050406030204" pitchFamily="18" charset="0"/>
                            </a:rPr>
                            <m:t>𝑇</m:t>
                          </m:r>
                        </m:den>
                      </m:f>
                      <m:r>
                        <a:rPr lang="en-US" sz="2400" b="0" i="1" smtClean="0">
                          <a:latin typeface="Cambria Math" panose="02040503050406030204" pitchFamily="18" charset="0"/>
                        </a:rPr>
                        <m:t> </m:t>
                      </m:r>
                      <m:r>
                        <a:rPr lang="en-US" sz="2400" b="0" i="1" smtClean="0">
                          <a:latin typeface="Cambria Math" panose="02040503050406030204" pitchFamily="18" charset="0"/>
                        </a:rPr>
                        <m:t>𝑑𝑇</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𝑈</m:t>
                          </m:r>
                        </m:num>
                        <m:den>
                          <m:r>
                            <a:rPr lang="en-US" sz="2400" b="0" i="1" smtClean="0">
                              <a:latin typeface="Cambria Math" panose="02040503050406030204" pitchFamily="18" charset="0"/>
                            </a:rPr>
                            <m:t>𝜕</m:t>
                          </m:r>
                          <m:r>
                            <a:rPr lang="en-US" sz="2400" b="0" i="1" smtClean="0">
                              <a:latin typeface="Cambria Math" panose="02040503050406030204" pitchFamily="18" charset="0"/>
                            </a:rPr>
                            <m:t>𝑉</m:t>
                          </m:r>
                        </m:den>
                      </m:f>
                      <m:r>
                        <a:rPr lang="en-US" sz="2400" b="0" i="1" smtClean="0">
                          <a:latin typeface="Cambria Math" panose="02040503050406030204" pitchFamily="18" charset="0"/>
                        </a:rPr>
                        <m:t> </m:t>
                      </m:r>
                      <m:r>
                        <a:rPr lang="en-US" sz="2400" b="0" i="1" smtClean="0">
                          <a:latin typeface="Cambria Math" panose="02040503050406030204" pitchFamily="18" charset="0"/>
                        </a:rPr>
                        <m:t>𝑑𝑉</m:t>
                      </m:r>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212110" y="4913746"/>
                <a:ext cx="2987293" cy="702308"/>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21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20804</TotalTime>
  <Words>1134</Words>
  <Application>Microsoft Office PowerPoint</Application>
  <PresentationFormat>On-screen Show (4:3)</PresentationFormat>
  <Paragraphs>221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Office Theme</vt:lpstr>
      <vt:lpstr>Cellular Automata</vt:lpstr>
      <vt:lpstr>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martenvdijk</dc:creator>
  <cp:lastModifiedBy>admin</cp:lastModifiedBy>
  <cp:revision>181</cp:revision>
  <dcterms:created xsi:type="dcterms:W3CDTF">2015-01-26T01:40:28Z</dcterms:created>
  <dcterms:modified xsi:type="dcterms:W3CDTF">2016-07-04T22:57:42Z</dcterms:modified>
</cp:coreProperties>
</file>