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331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20" r:id="rId25"/>
    <p:sldId id="321" r:id="rId26"/>
    <p:sldId id="33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4559" autoAdjust="0"/>
  </p:normalViewPr>
  <p:slideViewPr>
    <p:cSldViewPr snapToGrid="0">
      <p:cViewPr varScale="1">
        <p:scale>
          <a:sx n="66" d="100"/>
          <a:sy n="66" d="100"/>
        </p:scale>
        <p:origin x="1310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5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BDDE4-1DD6-44B2-873D-27A195CF9248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AE084-E905-49C1-9641-9657DFF75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45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7ED-98E1-446C-9861-755A7A5E9995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5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7ED-98E1-446C-9861-755A7A5E9995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9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7ED-98E1-446C-9861-755A7A5E9995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1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7ED-98E1-446C-9861-755A7A5E9995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6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7ED-98E1-446C-9861-755A7A5E9995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8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7ED-98E1-446C-9861-755A7A5E9995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9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7ED-98E1-446C-9861-755A7A5E9995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9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7ED-98E1-446C-9861-755A7A5E9995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7ED-98E1-446C-9861-755A7A5E9995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8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7ED-98E1-446C-9861-755A7A5E9995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7ED-98E1-446C-9861-755A7A5E9995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227ED-98E1-446C-9861-755A7A5E9995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3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y8AsV7bA9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P5-iIeKXE8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Cellular Automata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7315200" cy="1655762"/>
          </a:xfrm>
        </p:spPr>
        <p:txBody>
          <a:bodyPr/>
          <a:lstStyle/>
          <a:p>
            <a:r>
              <a:rPr lang="en-US" dirty="0"/>
              <a:t>Universalities</a:t>
            </a:r>
          </a:p>
        </p:txBody>
      </p:sp>
    </p:spTree>
    <p:extLst>
      <p:ext uri="{BB962C8B-B14F-4D97-AF65-F5344CB8AC3E}">
        <p14:creationId xmlns:p14="http://schemas.microsoft.com/office/powerpoint/2010/main" val="305825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357" t="15016" r="17357" b="28857"/>
          <a:stretch/>
        </p:blipFill>
        <p:spPr>
          <a:xfrm>
            <a:off x="78377" y="522515"/>
            <a:ext cx="9065623" cy="508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18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286" t="17682" r="25428" b="13111"/>
          <a:stretch/>
        </p:blipFill>
        <p:spPr>
          <a:xfrm>
            <a:off x="666205" y="352697"/>
            <a:ext cx="7315201" cy="602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76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398" t="15295" r="20723" b="6514"/>
          <a:stretch/>
        </p:blipFill>
        <p:spPr>
          <a:xfrm>
            <a:off x="309977" y="148986"/>
            <a:ext cx="6619401" cy="64872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1935" y="5158956"/>
            <a:ext cx="35114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 7 </a:t>
            </a:r>
            <a:r>
              <a:rPr lang="en-US" dirty="0">
                <a:sym typeface="Wingdings" panose="05000000000000000000" pitchFamily="2" charset="2"/>
              </a:rPr>
              <a:t> Input to output transmission if inputs are separated by </a:t>
            </a:r>
            <a:r>
              <a:rPr lang="el-GR" dirty="0">
                <a:sym typeface="Wingdings" panose="05000000000000000000" pitchFamily="2" charset="2"/>
              </a:rPr>
              <a:t>Δ</a:t>
            </a:r>
            <a:r>
              <a:rPr lang="en-US" dirty="0">
                <a:sym typeface="Wingdings" panose="05000000000000000000" pitchFamily="2" charset="2"/>
              </a:rPr>
              <a:t>_safety; it takes </a:t>
            </a:r>
            <a:r>
              <a:rPr lang="el-GR" dirty="0">
                <a:sym typeface="Wingdings" panose="05000000000000000000" pitchFamily="2" charset="2"/>
              </a:rPr>
              <a:t>Δ</a:t>
            </a:r>
            <a:r>
              <a:rPr lang="en-US" dirty="0">
                <a:sym typeface="Wingdings" panose="05000000000000000000" pitchFamily="2" charset="2"/>
              </a:rPr>
              <a:t>_traversal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Fig 8  Output to input blocking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38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000" t="38127" r="25071" b="10064"/>
          <a:stretch/>
        </p:blipFill>
        <p:spPr>
          <a:xfrm>
            <a:off x="535577" y="561703"/>
            <a:ext cx="8017041" cy="57084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7806" y="3931920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(Uses Fig 7)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2160" y="3931920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(Use Fig 8)</a:t>
            </a:r>
          </a:p>
        </p:txBody>
      </p:sp>
    </p:spTree>
    <p:extLst>
      <p:ext uri="{BB962C8B-B14F-4D97-AF65-F5344CB8AC3E}">
        <p14:creationId xmlns:p14="http://schemas.microsoft.com/office/powerpoint/2010/main" val="3720209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059" t="20239" r="31285" b="27269"/>
          <a:stretch/>
        </p:blipFill>
        <p:spPr>
          <a:xfrm>
            <a:off x="580768" y="197706"/>
            <a:ext cx="7225526" cy="633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11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990" y="914400"/>
            <a:ext cx="8353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2400" dirty="0"/>
              <a:t>Planar acyclic circuits consisting of fan-outs, OR, XOR gates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2400" dirty="0"/>
              <a:t>Can compute any Boolean function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2400" dirty="0"/>
              <a:t>Represent a FSM: State x Input  </a:t>
            </a:r>
            <a:r>
              <a:rPr lang="en-US" sz="2400" dirty="0">
                <a:sym typeface="Wingdings" panose="05000000000000000000" pitchFamily="2" charset="2"/>
              </a:rPr>
              <a:t> State x Output                  (state is looped back; needs synchronization)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45990" y="2792627"/>
            <a:ext cx="83531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Simulate a TM: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Replace each cell on the tape by a FSM describing the TM’s functionality </a:t>
            </a:r>
            <a:r>
              <a:rPr lang="en-US" sz="2400" dirty="0">
                <a:sym typeface="Wingdings" panose="05000000000000000000" pitchFamily="2" charset="2"/>
              </a:rPr>
              <a:t> Infinite configuration (need to add additional CA states in order to remember how much tape is has been used; leads to finite configurations)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ym typeface="Wingdings" panose="05000000000000000000" pitchFamily="2" charset="2"/>
              </a:rPr>
              <a:t>Implement a Minsky machine (= FSM + ctr1 + ctr2, can increment/decrement </a:t>
            </a:r>
            <a:r>
              <a:rPr lang="en-US" sz="2400" dirty="0" err="1">
                <a:sym typeface="Wingdings" panose="05000000000000000000" pitchFamily="2" charset="2"/>
              </a:rPr>
              <a:t>ctri</a:t>
            </a:r>
            <a:r>
              <a:rPr lang="en-US" sz="2400" dirty="0">
                <a:sym typeface="Wingdings" panose="05000000000000000000" pitchFamily="2" charset="2"/>
              </a:rPr>
              <a:t> as long as </a:t>
            </a:r>
            <a:r>
              <a:rPr lang="en-US" sz="2400" dirty="0" err="1">
                <a:sym typeface="Wingdings" panose="05000000000000000000" pitchFamily="2" charset="2"/>
              </a:rPr>
              <a:t>ctri</a:t>
            </a:r>
            <a:r>
              <a:rPr lang="en-US" sz="2400" dirty="0">
                <a:sym typeface="Wingdings" panose="05000000000000000000" pitchFamily="2" charset="2"/>
              </a:rPr>
              <a:t> remains &gt;=0, can test </a:t>
            </a:r>
            <a:r>
              <a:rPr lang="en-US" sz="2400" dirty="0" err="1">
                <a:sym typeface="Wingdings" panose="05000000000000000000" pitchFamily="2" charset="2"/>
              </a:rPr>
              <a:t>ctri</a:t>
            </a:r>
            <a:r>
              <a:rPr lang="en-US" sz="2400" dirty="0">
                <a:sym typeface="Wingdings" panose="05000000000000000000" pitchFamily="2" charset="2"/>
              </a:rPr>
              <a:t>=0 and test </a:t>
            </a:r>
            <a:r>
              <a:rPr lang="en-US" sz="2400" dirty="0" err="1">
                <a:sym typeface="Wingdings" panose="05000000000000000000" pitchFamily="2" charset="2"/>
              </a:rPr>
              <a:t>ctri</a:t>
            </a:r>
            <a:r>
              <a:rPr lang="en-US" sz="2400" dirty="0">
                <a:sym typeface="Wingdings" panose="05000000000000000000" pitchFamily="2" charset="2"/>
              </a:rPr>
              <a:t>&gt;0)  Has been shown to be Turing universal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7016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638" t="32079" r="47768" b="42844"/>
          <a:stretch/>
        </p:blipFill>
        <p:spPr>
          <a:xfrm>
            <a:off x="1532239" y="1643448"/>
            <a:ext cx="6205900" cy="4707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2239" y="511258"/>
            <a:ext cx="7364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order to construct size efficient universal Turing machines one can use tag systems (Post):</a:t>
            </a:r>
          </a:p>
        </p:txBody>
      </p:sp>
    </p:spTree>
    <p:extLst>
      <p:ext uri="{BB962C8B-B14F-4D97-AF65-F5344CB8AC3E}">
        <p14:creationId xmlns:p14="http://schemas.microsoft.com/office/powerpoint/2010/main" val="2028767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311" t="55406" r="25126" b="7619"/>
          <a:stretch/>
        </p:blipFill>
        <p:spPr>
          <a:xfrm>
            <a:off x="182880" y="979713"/>
            <a:ext cx="9059446" cy="5016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276" y="407773"/>
            <a:ext cx="7877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Game-of-Life is (happens to be after analysis) Turing universal:</a:t>
            </a:r>
          </a:p>
        </p:txBody>
      </p:sp>
    </p:spTree>
    <p:extLst>
      <p:ext uri="{BB962C8B-B14F-4D97-AF65-F5344CB8AC3E}">
        <p14:creationId xmlns:p14="http://schemas.microsoft.com/office/powerpoint/2010/main" val="3610697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581" t="14253" r="27192" b="53020"/>
          <a:stretch/>
        </p:blipFill>
        <p:spPr>
          <a:xfrm>
            <a:off x="0" y="617838"/>
            <a:ext cx="9079926" cy="474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5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581" t="47183" r="27078" b="4534"/>
          <a:stretch/>
        </p:blipFill>
        <p:spPr>
          <a:xfrm>
            <a:off x="-1" y="-1"/>
            <a:ext cx="8699157" cy="6685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599" y="111211"/>
            <a:ext cx="425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NE or SE is not present, then the other glider continues without disturbance</a:t>
            </a:r>
          </a:p>
        </p:txBody>
      </p:sp>
    </p:spTree>
    <p:extLst>
      <p:ext uri="{BB962C8B-B14F-4D97-AF65-F5344CB8AC3E}">
        <p14:creationId xmlns:p14="http://schemas.microsoft.com/office/powerpoint/2010/main" val="3010301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8275"/>
            <a:ext cx="7886700" cy="132556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Material in this lecture comes from, “Handbook of Natural Computing,” Editors </a:t>
            </a:r>
            <a:r>
              <a:rPr lang="en-US" dirty="0" err="1"/>
              <a:t>Grzegorz</a:t>
            </a:r>
            <a:r>
              <a:rPr lang="en-US" dirty="0"/>
              <a:t> Rosenberg, Thomas Back and </a:t>
            </a:r>
            <a:r>
              <a:rPr lang="en-US" dirty="0" err="1"/>
              <a:t>Joost</a:t>
            </a:r>
            <a:r>
              <a:rPr lang="en-US" dirty="0"/>
              <a:t> N. </a:t>
            </a:r>
            <a:r>
              <a:rPr lang="en-US" dirty="0" err="1"/>
              <a:t>Kok</a:t>
            </a:r>
            <a:r>
              <a:rPr lang="en-US" dirty="0"/>
              <a:t>, Springer 2014. </a:t>
            </a:r>
          </a:p>
        </p:txBody>
      </p:sp>
    </p:spTree>
    <p:extLst>
      <p:ext uri="{BB962C8B-B14F-4D97-AF65-F5344CB8AC3E}">
        <p14:creationId xmlns:p14="http://schemas.microsoft.com/office/powerpoint/2010/main" val="3263423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516" t="13981" r="28737" b="49204"/>
          <a:stretch/>
        </p:blipFill>
        <p:spPr>
          <a:xfrm>
            <a:off x="197707" y="518982"/>
            <a:ext cx="8679024" cy="532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17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516" t="52387" r="28737" b="8980"/>
          <a:stretch/>
        </p:blipFill>
        <p:spPr>
          <a:xfrm>
            <a:off x="148280" y="123567"/>
            <a:ext cx="9920883" cy="638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4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743" t="15149" r="28256" b="10070"/>
          <a:stretch/>
        </p:blipFill>
        <p:spPr>
          <a:xfrm>
            <a:off x="197708" y="160638"/>
            <a:ext cx="5733536" cy="65489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6389" y="295326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8030" y="337065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42309" y="273358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93078" y="3370655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3950" y="220293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719" y="383199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500442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y8AsV7bA9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57250"/>
            <a:ext cx="9165552" cy="515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27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929" t="25048" r="29830" b="23862"/>
          <a:stretch/>
        </p:blipFill>
        <p:spPr>
          <a:xfrm>
            <a:off x="352696" y="346120"/>
            <a:ext cx="7615647" cy="621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42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xP5-iIeKXE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91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6" y="591127"/>
            <a:ext cx="834967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Next time: reversible CAs (chapter 7)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Read up to and including section 4.1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Don’t bother about 4.2 and 4.3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Section 4.4.1 is interesting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Glance over the 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What is reversible computing??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Can one do as much with reversible computation as with general computation??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Why is reversible computation of interest??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Are there any drawbacks to reversible computing??</a:t>
            </a:r>
          </a:p>
        </p:txBody>
      </p:sp>
    </p:spTree>
    <p:extLst>
      <p:ext uri="{BB962C8B-B14F-4D97-AF65-F5344CB8AC3E}">
        <p14:creationId xmlns:p14="http://schemas.microsoft.com/office/powerpoint/2010/main" val="342019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4046677" y="5050378"/>
            <a:ext cx="21226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46676" y="5108028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Combining functions</a:t>
            </a:r>
          </a:p>
        </p:txBody>
      </p:sp>
      <p:sp>
        <p:nvSpPr>
          <p:cNvPr id="4" name="Oval 3"/>
          <p:cNvSpPr/>
          <p:nvPr/>
        </p:nvSpPr>
        <p:spPr>
          <a:xfrm>
            <a:off x="1692166" y="4285854"/>
            <a:ext cx="5297214" cy="19491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36634" y="554872"/>
            <a:ext cx="879715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52525"/>
                </a:solidFill>
                <a:latin typeface="Arial" panose="020B0604020202020204" pitchFamily="34" charset="0"/>
              </a:rPr>
              <a:t>The </a:t>
            </a:r>
            <a:r>
              <a:rPr lang="en-US" sz="2800" b="1" dirty="0">
                <a:solidFill>
                  <a:srgbClr val="252525"/>
                </a:solidFill>
                <a:latin typeface="Arial" panose="020B0604020202020204" pitchFamily="34" charset="0"/>
              </a:rPr>
              <a:t>μ-recursive functions</a:t>
            </a:r>
            <a:r>
              <a:rPr lang="en-US" sz="2800" dirty="0">
                <a:solidFill>
                  <a:srgbClr val="252525"/>
                </a:solidFill>
                <a:latin typeface="Arial" panose="020B0604020202020204" pitchFamily="34" charset="0"/>
              </a:rPr>
              <a:t> (or </a:t>
            </a:r>
            <a:r>
              <a:rPr lang="en-US" sz="2800" b="1" dirty="0">
                <a:solidFill>
                  <a:srgbClr val="252525"/>
                </a:solidFill>
                <a:latin typeface="Arial" panose="020B0604020202020204" pitchFamily="34" charset="0"/>
              </a:rPr>
              <a:t>partial μ-recursive functions</a:t>
            </a:r>
            <a:r>
              <a:rPr lang="en-US" sz="2800" dirty="0">
                <a:solidFill>
                  <a:srgbClr val="252525"/>
                </a:solidFill>
                <a:latin typeface="Arial" panose="020B0604020202020204" pitchFamily="34" charset="0"/>
              </a:rPr>
              <a:t>) are partial functions that take finite tuples of natural numbers and return a single natural number. </a:t>
            </a:r>
          </a:p>
          <a:p>
            <a:endParaRPr lang="en-US" sz="2800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r>
              <a:rPr lang="en-US" sz="2800" dirty="0">
                <a:solidFill>
                  <a:srgbClr val="252525"/>
                </a:solidFill>
                <a:latin typeface="Arial" panose="020B0604020202020204" pitchFamily="34" charset="0"/>
              </a:rPr>
              <a:t>They are the smallest class of partial functions that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52525"/>
                </a:solidFill>
                <a:latin typeface="Arial" panose="020B0604020202020204" pitchFamily="34" charset="0"/>
              </a:rPr>
              <a:t>includes basic functions and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52525"/>
                </a:solidFill>
                <a:latin typeface="Arial" panose="020B0604020202020204" pitchFamily="34" charset="0"/>
              </a:rPr>
              <a:t>is closed under composition, primitive recursion, and the μ operator</a:t>
            </a:r>
            <a:endParaRPr lang="en-US" sz="2800" dirty="0"/>
          </a:p>
        </p:txBody>
      </p:sp>
      <p:sp>
        <p:nvSpPr>
          <p:cNvPr id="3" name="Oval 2"/>
          <p:cNvSpPr/>
          <p:nvPr/>
        </p:nvSpPr>
        <p:spPr>
          <a:xfrm>
            <a:off x="1692166" y="4529959"/>
            <a:ext cx="2932385" cy="1471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75641" y="5108028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Basic functions</a:t>
            </a:r>
          </a:p>
        </p:txBody>
      </p:sp>
    </p:spTree>
    <p:extLst>
      <p:ext uri="{BB962C8B-B14F-4D97-AF65-F5344CB8AC3E}">
        <p14:creationId xmlns:p14="http://schemas.microsoft.com/office/powerpoint/2010/main" val="413731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0" y="524437"/>
            <a:ext cx="9144000" cy="34643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Basic functions: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b="1" dirty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Constant function: 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Successor function: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Projection function: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1000" i="0" u="none" strike="noStrike" cap="none" normalizeH="0" baseline="0" dirty="0">
              <a:ln>
                <a:noFill/>
              </a:ln>
              <a:solidFill>
                <a:srgbClr val="2525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2525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9" name="Picture 25" descr="f(x_1,\ldots,x_k) = n\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901" y="1528836"/>
            <a:ext cx="2390990" cy="34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S(x) \stackrel{\mathrm{def}}{=}  f(x) = x + 1\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901" y="2256634"/>
            <a:ext cx="2612596" cy="42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P_i^k \stackrel{\mathrm{def}}{=} f(x_1,\ldots,x_k) = x_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901" y="3151032"/>
            <a:ext cx="2660248" cy="36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15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52000"/>
            <a:ext cx="9199563" cy="69422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latin typeface="Arial" panose="020B0604020202020204" pitchFamily="34" charset="0"/>
              </a:rPr>
              <a:t>Combining functions: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Composition operator: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Primitive recursion operator: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Given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800" dirty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rgbClr val="2525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800" dirty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rgbClr val="2525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Minimization operator: Given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2525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2525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pic>
        <p:nvPicPr>
          <p:cNvPr id="2051" name="Picture 3" descr="h(x_1,\ldots,x_m)\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56" y="1626540"/>
            <a:ext cx="1627868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_1(x_1,\ldots,x_k),\ldots,g_m(x_1,\ldots, x_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320" y="1628072"/>
            <a:ext cx="3762385" cy="28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 \circ (g_1, \ldots, g_m) \stackrel{\mathrm{def}}{=} f(x_1,\ldots,x_k) = h(g_1(x_1,\ldots,x_k),\ldots,g_m(x_1,\ldots,x_k))\,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0" y="2067181"/>
            <a:ext cx="8960960" cy="41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(x_1,\ldots,x_k)\,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56" y="3261168"/>
            <a:ext cx="1492955" cy="29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(y,z,x_1,\ldots,x_k)\,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418" y="3285103"/>
            <a:ext cx="1851094" cy="27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\begin{align} &#10;             \rho(g, h) &amp;\stackrel{\mathrm{def}}{=} f(y, x_1,\ldots, x_k) \quad {\rm where} \\&#10;    f(0,x_1,\ldots,x_k) &amp;= g(x_1,\ldots,x_k) \\&#10;  f(y+1,x_1,\ldots,x_k) &amp;= h(y,f(y,x_1,\ldots,x_k),x_1,\ldots,x_k)\,\end{align}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85" y="3849696"/>
            <a:ext cx="6218989" cy="117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f(y, x_1, \ldots, x_k)\,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50" y="5492657"/>
            <a:ext cx="1553434" cy="26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\begin{align}&#10;          \mu(f)(x_1, \ldots, x_k) = z \stackrel{\mathrm{def}}{\iff}\ f(z, x_1, \ldots, x_k)&amp;=0\quad \text{and}\\&#10;             f(i, x_1, \ldots, x_k)&amp;&gt;0 \quad \text{for}\ i=0, \ldots, z-1.&#10;\end{align}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04" y="5875640"/>
            <a:ext cx="7676055" cy="74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14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98" y="338712"/>
            <a:ext cx="84643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Intuitively, minimization seeks—beginning the search from 0 and proceeding upwards—the smallest argument that causes the function to return zero; if there is no such argument, the search never terminates.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2525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1850" y="3016368"/>
            <a:ext cx="8872150" cy="30642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solidFill>
                  <a:srgbClr val="252525"/>
                </a:solidFill>
                <a:cs typeface="Arial" panose="020B0604020202020204" pitchFamily="34" charset="0"/>
              </a:rPr>
              <a:t>    Strong equality: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2525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solidFill>
                  <a:srgbClr val="252525"/>
                </a:solidFill>
                <a:cs typeface="Arial" panose="020B0604020202020204" pitchFamily="34" charset="0"/>
              </a:rPr>
              <a:t>     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solidFill>
                <a:srgbClr val="252525"/>
              </a:solidFill>
              <a:cs typeface="Arial" panose="020B0604020202020204" pitchFamily="34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solidFill>
                  <a:srgbClr val="252525"/>
                </a:solidFill>
                <a:cs typeface="Arial" panose="020B0604020202020204" pitchFamily="34" charset="0"/>
              </a:rPr>
              <a:t>     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olds if and only if for any choice of arguments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either both functions are defined and their values are equal or both functions are undefined.</a:t>
            </a:r>
          </a:p>
        </p:txBody>
      </p:sp>
      <p:pic>
        <p:nvPicPr>
          <p:cNvPr id="3074" name="Picture 2" descr="f(x_1,\ldots,x_k) \simeq g(x_1,\ldots,x_l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74" y="3911133"/>
            <a:ext cx="3135262" cy="27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223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417" y="123568"/>
            <a:ext cx="8365524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Normal form theorem (Kleene):</a:t>
            </a:r>
          </a:p>
          <a:p>
            <a:endParaRPr lang="en-US" sz="2400" dirty="0"/>
          </a:p>
          <a:p>
            <a:r>
              <a:rPr lang="en-US" sz="2400" dirty="0"/>
              <a:t>For each k: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 exist recursive functions U(y) and T(y,e,x1,…,</a:t>
            </a:r>
            <a:r>
              <a:rPr lang="en-US" sz="2400" dirty="0" err="1"/>
              <a:t>xk</a:t>
            </a:r>
            <a:r>
              <a:rPr lang="en-US" sz="2400" dirty="0"/>
              <a:t>) such that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all recursive functions f(x1,…,</a:t>
            </a:r>
            <a:r>
              <a:rPr lang="en-US" sz="2400" dirty="0" err="1"/>
              <a:t>xk</a:t>
            </a:r>
            <a:r>
              <a:rPr lang="en-US" sz="2400" dirty="0"/>
              <a:t>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 exists a corresponding </a:t>
            </a:r>
            <a:r>
              <a:rPr lang="en-US" sz="2400" dirty="0" err="1"/>
              <a:t>Godel</a:t>
            </a:r>
            <a:r>
              <a:rPr lang="en-US" sz="2400" dirty="0"/>
              <a:t> number e such that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f(x1,…,</a:t>
            </a:r>
            <a:r>
              <a:rPr lang="en-US" sz="2400" dirty="0" err="1"/>
              <a:t>xk</a:t>
            </a:r>
            <a:r>
              <a:rPr lang="en-US" sz="2400" dirty="0"/>
              <a:t>) is strongly equivalent to U(</a:t>
            </a:r>
            <a:r>
              <a:rPr lang="el-GR" sz="2400" dirty="0"/>
              <a:t>μ</a:t>
            </a:r>
            <a:r>
              <a:rPr lang="en-US" sz="2400" dirty="0"/>
              <a:t>(T)(e,x1,…,</a:t>
            </a:r>
            <a:r>
              <a:rPr lang="en-US" sz="2400" dirty="0" err="1"/>
              <a:t>xk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Alternative formulation: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Godel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numbers enumerate recursive functions: f=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</a:rPr>
              <a:t>ϕ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_e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input x1,…,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xk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can be represented by a natural number, say n.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There exists a recursive “bracket” function and 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Godel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number u such that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</a:rPr>
              <a:t>ϕ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_e(n) ≈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</a:rPr>
              <a:t>ϕ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_u(&lt;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e,n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&gt;)</a:t>
            </a:r>
          </a:p>
          <a:p>
            <a:endParaRPr lang="en-US" sz="2400" dirty="0"/>
          </a:p>
          <a:p>
            <a:r>
              <a:rPr lang="en-US" sz="2400" dirty="0"/>
              <a:t>U = </a:t>
            </a:r>
            <a:r>
              <a:rPr lang="el-GR" sz="2400" dirty="0"/>
              <a:t>ϕ</a:t>
            </a:r>
            <a:r>
              <a:rPr lang="en-US" sz="2400" dirty="0"/>
              <a:t>_u  represents a universal function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79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598" y="296562"/>
            <a:ext cx="880790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Church-Turing thesis</a:t>
            </a:r>
          </a:p>
          <a:p>
            <a:endParaRPr lang="en-US" sz="2400" dirty="0"/>
          </a:p>
          <a:p>
            <a:r>
              <a:rPr lang="en-US" sz="2400" dirty="0"/>
              <a:t>A function is recursive </a:t>
            </a:r>
            <a:r>
              <a:rPr lang="en-US" sz="2400" dirty="0" err="1"/>
              <a:t>iff</a:t>
            </a:r>
            <a:r>
              <a:rPr lang="en-US" sz="2400" dirty="0"/>
              <a:t> it is Turing computable </a:t>
            </a:r>
            <a:r>
              <a:rPr lang="en-US" sz="2400" dirty="0" err="1"/>
              <a:t>iff</a:t>
            </a:r>
            <a:r>
              <a:rPr lang="en-US" sz="2400" dirty="0"/>
              <a:t> it is </a:t>
            </a:r>
            <a:r>
              <a:rPr lang="el-GR" sz="2400" dirty="0"/>
              <a:t>λ</a:t>
            </a:r>
            <a:r>
              <a:rPr lang="en-US" sz="2400" dirty="0"/>
              <a:t>-computable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What is the computational power of a machine?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Can it compute every computable function?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Turing Machine: 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	1 FSM behaving sequentially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Cellular Automaton: 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	infinite regular grid of copies of a FSM interacting 	synchronously, uniformly, locally</a:t>
            </a:r>
          </a:p>
          <a:p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Does there exist a Turing universal CA?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Does there exist an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intrinsical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universal CA (that can simulate the behavior of any other CA on any type of configuration)?  </a:t>
            </a:r>
          </a:p>
        </p:txBody>
      </p:sp>
    </p:spTree>
    <p:extLst>
      <p:ext uri="{BB962C8B-B14F-4D97-AF65-F5344CB8AC3E}">
        <p14:creationId xmlns:p14="http://schemas.microsoft.com/office/powerpoint/2010/main" val="141760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143" t="21778" r="15642" b="16710"/>
          <a:stretch/>
        </p:blipFill>
        <p:spPr>
          <a:xfrm>
            <a:off x="-81908" y="543698"/>
            <a:ext cx="9225908" cy="525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89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9498</TotalTime>
  <Words>566</Words>
  <Application>Microsoft Office PowerPoint</Application>
  <PresentationFormat>On-screen Show (4:3)</PresentationFormat>
  <Paragraphs>104</Paragraphs>
  <Slides>26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Cellular Automata</vt:lpstr>
      <vt:lpstr>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martenvdijk</dc:creator>
  <cp:lastModifiedBy>admin</cp:lastModifiedBy>
  <cp:revision>95</cp:revision>
  <dcterms:created xsi:type="dcterms:W3CDTF">2015-01-26T01:40:28Z</dcterms:created>
  <dcterms:modified xsi:type="dcterms:W3CDTF">2016-07-04T22:55:29Z</dcterms:modified>
</cp:coreProperties>
</file>