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404" r:id="rId3"/>
    <p:sldId id="384" r:id="rId4"/>
    <p:sldId id="385" r:id="rId5"/>
    <p:sldId id="386" r:id="rId6"/>
    <p:sldId id="387" r:id="rId7"/>
    <p:sldId id="388" r:id="rId8"/>
    <p:sldId id="389" r:id="rId9"/>
    <p:sldId id="390" r:id="rId10"/>
    <p:sldId id="391" r:id="rId11"/>
    <p:sldId id="392" r:id="rId12"/>
    <p:sldId id="393" r:id="rId13"/>
    <p:sldId id="394" r:id="rId14"/>
    <p:sldId id="395" r:id="rId15"/>
    <p:sldId id="396" r:id="rId16"/>
    <p:sldId id="397" r:id="rId17"/>
    <p:sldId id="398" r:id="rId18"/>
    <p:sldId id="399" r:id="rId19"/>
    <p:sldId id="400" r:id="rId20"/>
    <p:sldId id="401" r:id="rId21"/>
    <p:sldId id="402" r:id="rId22"/>
    <p:sldId id="40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74559" autoAdjust="0"/>
  </p:normalViewPr>
  <p:slideViewPr>
    <p:cSldViewPr snapToGrid="0">
      <p:cViewPr varScale="1">
        <p:scale>
          <a:sx n="66" d="100"/>
          <a:sy n="66" d="100"/>
        </p:scale>
        <p:origin x="1310" y="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EBDDE4-1DD6-44B2-873D-27A195CF9248}" type="datetimeFigureOut">
              <a:rPr lang="en-US" smtClean="0"/>
              <a:t>7/4/2016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BAE084-E905-49C1-9641-9657DFF75493}" type="slidenum">
              <a:rPr lang="en-US" smtClean="0"/>
              <a:t>‹#›</a:t>
            </a:fld>
            <a:endParaRPr lang="en-US"/>
          </a:p>
        </p:txBody>
      </p:sp>
    </p:spTree>
    <p:extLst>
      <p:ext uri="{BB962C8B-B14F-4D97-AF65-F5344CB8AC3E}">
        <p14:creationId xmlns:p14="http://schemas.microsoft.com/office/powerpoint/2010/main" val="2414945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72227ED-98E1-446C-9861-755A7A5E9995}" type="datetimeFigureOut">
              <a:rPr lang="en-US" smtClean="0"/>
              <a:t>7/4/2016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EC83CD-E14F-40C0-9B27-B352628623BB}" type="slidenum">
              <a:rPr lang="en-US" smtClean="0"/>
              <a:t>‹#›</a:t>
            </a:fld>
            <a:endParaRPr lang="en-US"/>
          </a:p>
        </p:txBody>
      </p:sp>
    </p:spTree>
    <p:extLst>
      <p:ext uri="{BB962C8B-B14F-4D97-AF65-F5344CB8AC3E}">
        <p14:creationId xmlns:p14="http://schemas.microsoft.com/office/powerpoint/2010/main" val="2417555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2227ED-98E1-446C-9861-755A7A5E9995}" type="datetimeFigureOut">
              <a:rPr lang="en-US" smtClean="0"/>
              <a:t>7/4/2016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EC83CD-E14F-40C0-9B27-B352628623BB}" type="slidenum">
              <a:rPr lang="en-US" smtClean="0"/>
              <a:t>‹#›</a:t>
            </a:fld>
            <a:endParaRPr lang="en-US"/>
          </a:p>
        </p:txBody>
      </p:sp>
    </p:spTree>
    <p:extLst>
      <p:ext uri="{BB962C8B-B14F-4D97-AF65-F5344CB8AC3E}">
        <p14:creationId xmlns:p14="http://schemas.microsoft.com/office/powerpoint/2010/main" val="788596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2227ED-98E1-446C-9861-755A7A5E9995}" type="datetimeFigureOut">
              <a:rPr lang="en-US" smtClean="0"/>
              <a:t>7/4/2016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EC83CD-E14F-40C0-9B27-B352628623BB}" type="slidenum">
              <a:rPr lang="en-US" smtClean="0"/>
              <a:t>‹#›</a:t>
            </a:fld>
            <a:endParaRPr lang="en-US"/>
          </a:p>
        </p:txBody>
      </p:sp>
    </p:spTree>
    <p:extLst>
      <p:ext uri="{BB962C8B-B14F-4D97-AF65-F5344CB8AC3E}">
        <p14:creationId xmlns:p14="http://schemas.microsoft.com/office/powerpoint/2010/main" val="875714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2227ED-98E1-446C-9861-755A7A5E9995}" type="datetimeFigureOut">
              <a:rPr lang="en-US" smtClean="0"/>
              <a:t>7/4/2016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EC83CD-E14F-40C0-9B27-B352628623BB}" type="slidenum">
              <a:rPr lang="en-US" smtClean="0"/>
              <a:t>‹#›</a:t>
            </a:fld>
            <a:endParaRPr lang="en-US"/>
          </a:p>
        </p:txBody>
      </p:sp>
    </p:spTree>
    <p:extLst>
      <p:ext uri="{BB962C8B-B14F-4D97-AF65-F5344CB8AC3E}">
        <p14:creationId xmlns:p14="http://schemas.microsoft.com/office/powerpoint/2010/main" val="763760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2227ED-98E1-446C-9861-755A7A5E9995}" type="datetimeFigureOut">
              <a:rPr lang="en-US" smtClean="0"/>
              <a:t>7/4/2016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EC83CD-E14F-40C0-9B27-B352628623BB}" type="slidenum">
              <a:rPr lang="en-US" smtClean="0"/>
              <a:t>‹#›</a:t>
            </a:fld>
            <a:endParaRPr lang="en-US"/>
          </a:p>
        </p:txBody>
      </p:sp>
    </p:spTree>
    <p:extLst>
      <p:ext uri="{BB962C8B-B14F-4D97-AF65-F5344CB8AC3E}">
        <p14:creationId xmlns:p14="http://schemas.microsoft.com/office/powerpoint/2010/main" val="2862586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72227ED-98E1-446C-9861-755A7A5E9995}" type="datetimeFigureOut">
              <a:rPr lang="en-US" smtClean="0"/>
              <a:t>7/4/2016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EC83CD-E14F-40C0-9B27-B352628623BB}" type="slidenum">
              <a:rPr lang="en-US" smtClean="0"/>
              <a:t>‹#›</a:t>
            </a:fld>
            <a:endParaRPr lang="en-US"/>
          </a:p>
        </p:txBody>
      </p:sp>
    </p:spTree>
    <p:extLst>
      <p:ext uri="{BB962C8B-B14F-4D97-AF65-F5344CB8AC3E}">
        <p14:creationId xmlns:p14="http://schemas.microsoft.com/office/powerpoint/2010/main" val="2622796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2227ED-98E1-446C-9861-755A7A5E9995}" type="datetimeFigureOut">
              <a:rPr lang="en-US" smtClean="0"/>
              <a:t>7/4/2016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EC83CD-E14F-40C0-9B27-B352628623BB}" type="slidenum">
              <a:rPr lang="en-US" smtClean="0"/>
              <a:t>‹#›</a:t>
            </a:fld>
            <a:endParaRPr lang="en-US"/>
          </a:p>
        </p:txBody>
      </p:sp>
    </p:spTree>
    <p:extLst>
      <p:ext uri="{BB962C8B-B14F-4D97-AF65-F5344CB8AC3E}">
        <p14:creationId xmlns:p14="http://schemas.microsoft.com/office/powerpoint/2010/main" val="501899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72227ED-98E1-446C-9861-755A7A5E9995}" type="datetimeFigureOut">
              <a:rPr lang="en-US" smtClean="0"/>
              <a:t>7/4/2016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EC83CD-E14F-40C0-9B27-B352628623BB}" type="slidenum">
              <a:rPr lang="en-US" smtClean="0"/>
              <a:t>‹#›</a:t>
            </a:fld>
            <a:endParaRPr lang="en-US"/>
          </a:p>
        </p:txBody>
      </p:sp>
    </p:spTree>
    <p:extLst>
      <p:ext uri="{BB962C8B-B14F-4D97-AF65-F5344CB8AC3E}">
        <p14:creationId xmlns:p14="http://schemas.microsoft.com/office/powerpoint/2010/main" val="77094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2227ED-98E1-446C-9861-755A7A5E9995}" type="datetimeFigureOut">
              <a:rPr lang="en-US" smtClean="0"/>
              <a:t>7/4/2016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EC83CD-E14F-40C0-9B27-B352628623BB}" type="slidenum">
              <a:rPr lang="en-US" smtClean="0"/>
              <a:t>‹#›</a:t>
            </a:fld>
            <a:endParaRPr lang="en-US"/>
          </a:p>
        </p:txBody>
      </p:sp>
    </p:spTree>
    <p:extLst>
      <p:ext uri="{BB962C8B-B14F-4D97-AF65-F5344CB8AC3E}">
        <p14:creationId xmlns:p14="http://schemas.microsoft.com/office/powerpoint/2010/main" val="2394882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2227ED-98E1-446C-9861-755A7A5E9995}" type="datetimeFigureOut">
              <a:rPr lang="en-US" smtClean="0"/>
              <a:t>7/4/2016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EC83CD-E14F-40C0-9B27-B352628623BB}" type="slidenum">
              <a:rPr lang="en-US" smtClean="0"/>
              <a:t>‹#›</a:t>
            </a:fld>
            <a:endParaRPr lang="en-US"/>
          </a:p>
        </p:txBody>
      </p:sp>
    </p:spTree>
    <p:extLst>
      <p:ext uri="{BB962C8B-B14F-4D97-AF65-F5344CB8AC3E}">
        <p14:creationId xmlns:p14="http://schemas.microsoft.com/office/powerpoint/2010/main" val="161689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72227ED-98E1-446C-9861-755A7A5E9995}" type="datetimeFigureOut">
              <a:rPr lang="en-US" smtClean="0"/>
              <a:t>7/4/2016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EC83CD-E14F-40C0-9B27-B352628623BB}" type="slidenum">
              <a:rPr lang="en-US" smtClean="0"/>
              <a:t>‹#›</a:t>
            </a:fld>
            <a:endParaRPr lang="en-US"/>
          </a:p>
        </p:txBody>
      </p:sp>
    </p:spTree>
    <p:extLst>
      <p:ext uri="{BB962C8B-B14F-4D97-AF65-F5344CB8AC3E}">
        <p14:creationId xmlns:p14="http://schemas.microsoft.com/office/powerpoint/2010/main" val="21073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2227ED-98E1-446C-9861-755A7A5E9995}" type="datetimeFigureOut">
              <a:rPr lang="en-US" smtClean="0"/>
              <a:t>7/4/2016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EC83CD-E14F-40C0-9B27-B352628623BB}" type="slidenum">
              <a:rPr lang="en-US" smtClean="0"/>
              <a:t>‹#›</a:t>
            </a:fld>
            <a:endParaRPr lang="en-US"/>
          </a:p>
        </p:txBody>
      </p:sp>
    </p:spTree>
    <p:extLst>
      <p:ext uri="{BB962C8B-B14F-4D97-AF65-F5344CB8AC3E}">
        <p14:creationId xmlns:p14="http://schemas.microsoft.com/office/powerpoint/2010/main" val="865133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emf"/><Relationship Id="rId1" Type="http://schemas.openxmlformats.org/officeDocument/2006/relationships/slideLayout" Target="../slideLayouts/slideLayout7.xml"/><Relationship Id="rId5" Type="http://schemas.openxmlformats.org/officeDocument/2006/relationships/image" Target="../media/image21.emf"/><Relationship Id="rId4" Type="http://schemas.openxmlformats.org/officeDocument/2006/relationships/image" Target="../media/image20.emf"/></Relationships>
</file>

<file path=ppt/slides/_rels/slide12.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3.emf"/><Relationship Id="rId1" Type="http://schemas.openxmlformats.org/officeDocument/2006/relationships/slideLayout" Target="../slideLayouts/slideLayout7.xml"/><Relationship Id="rId5" Type="http://schemas.openxmlformats.org/officeDocument/2006/relationships/image" Target="../media/image26.emf"/><Relationship Id="rId4" Type="http://schemas.openxmlformats.org/officeDocument/2006/relationships/image" Target="../media/image25.png"/></Relationships>
</file>

<file path=ppt/slides/_rels/slide14.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image" Target="../media/image28.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emf"/><Relationship Id="rId1" Type="http://schemas.openxmlformats.org/officeDocument/2006/relationships/slideLayout" Target="../slideLayouts/slideLayout7.xml"/><Relationship Id="rId4" Type="http://schemas.openxmlformats.org/officeDocument/2006/relationships/image" Target="../media/image33.png"/></Relationships>
</file>

<file path=ppt/slides/_rels/slide18.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2.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5.emf"/><Relationship Id="rId2" Type="http://schemas.openxmlformats.org/officeDocument/2006/relationships/image" Target="../media/image34.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7.x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7.xml"/><Relationship Id="rId6" Type="http://schemas.openxmlformats.org/officeDocument/2006/relationships/image" Target="../media/image15.emf"/><Relationship Id="rId5" Type="http://schemas.openxmlformats.org/officeDocument/2006/relationships/image" Target="../media/image14.emf"/><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99" y="1122363"/>
            <a:ext cx="8319655" cy="2387600"/>
          </a:xfrm>
        </p:spPr>
        <p:txBody>
          <a:bodyPr/>
          <a:lstStyle/>
          <a:p>
            <a:r>
              <a:rPr lang="en-US" dirty="0"/>
              <a:t>Evolutionary Computation</a:t>
            </a:r>
          </a:p>
        </p:txBody>
      </p:sp>
      <p:sp>
        <p:nvSpPr>
          <p:cNvPr id="3" name="Subtitle 2"/>
          <p:cNvSpPr>
            <a:spLocks noGrp="1"/>
          </p:cNvSpPr>
          <p:nvPr>
            <p:ph type="subTitle" idx="1"/>
          </p:nvPr>
        </p:nvSpPr>
        <p:spPr>
          <a:xfrm>
            <a:off x="1143000" y="3602038"/>
            <a:ext cx="7315200" cy="1655762"/>
          </a:xfrm>
        </p:spPr>
        <p:txBody>
          <a:bodyPr/>
          <a:lstStyle/>
          <a:p>
            <a:r>
              <a:rPr lang="en-US" dirty="0"/>
              <a:t>Genetic Algorithms</a:t>
            </a:r>
          </a:p>
        </p:txBody>
      </p:sp>
    </p:spTree>
    <p:extLst>
      <p:ext uri="{BB962C8B-B14F-4D97-AF65-F5344CB8AC3E}">
        <p14:creationId xmlns:p14="http://schemas.microsoft.com/office/powerpoint/2010/main" val="3058259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41263" y="360949"/>
            <a:ext cx="8194379" cy="5470356"/>
          </a:xfrm>
          <a:prstGeom prst="rect">
            <a:avLst/>
          </a:prstGeom>
        </p:spPr>
      </p:pic>
      <p:sp>
        <p:nvSpPr>
          <p:cNvPr id="3" name="TextBox 2"/>
          <p:cNvSpPr txBox="1"/>
          <p:nvPr/>
        </p:nvSpPr>
        <p:spPr>
          <a:xfrm>
            <a:off x="3924307" y="6059723"/>
            <a:ext cx="4363439" cy="369332"/>
          </a:xfrm>
          <a:prstGeom prst="rect">
            <a:avLst/>
          </a:prstGeom>
          <a:noFill/>
        </p:spPr>
        <p:txBody>
          <a:bodyPr wrap="none" rtlCol="0">
            <a:spAutoFit/>
          </a:bodyPr>
          <a:lstStyle/>
          <a:p>
            <a:r>
              <a:rPr lang="en-US" dirty="0"/>
              <a:t>312=52*6 evaluations of the fitness function</a:t>
            </a:r>
          </a:p>
        </p:txBody>
      </p:sp>
      <p:pic>
        <p:nvPicPr>
          <p:cNvPr id="4" name="Picture 3"/>
          <p:cNvPicPr>
            <a:picLocks noChangeAspect="1"/>
          </p:cNvPicPr>
          <p:nvPr/>
        </p:nvPicPr>
        <p:blipFill>
          <a:blip r:embed="rId3"/>
          <a:stretch>
            <a:fillRect/>
          </a:stretch>
        </p:blipFill>
        <p:spPr>
          <a:xfrm>
            <a:off x="4565991" y="3104815"/>
            <a:ext cx="4587238" cy="592223"/>
          </a:xfrm>
          <a:prstGeom prst="rect">
            <a:avLst/>
          </a:prstGeom>
        </p:spPr>
      </p:pic>
      <p:cxnSp>
        <p:nvCxnSpPr>
          <p:cNvPr id="6" name="Straight Arrow Connector 5"/>
          <p:cNvCxnSpPr/>
          <p:nvPr/>
        </p:nvCxnSpPr>
        <p:spPr>
          <a:xfrm flipV="1">
            <a:off x="5759116" y="3769895"/>
            <a:ext cx="988594" cy="12352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9465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13163" y="1395662"/>
            <a:ext cx="4022647" cy="3033678"/>
          </a:xfrm>
          <a:prstGeom prst="rect">
            <a:avLst/>
          </a:prstGeom>
        </p:spPr>
      </p:pic>
      <p:pic>
        <p:nvPicPr>
          <p:cNvPr id="3" name="Picture 2"/>
          <p:cNvPicPr>
            <a:picLocks noChangeAspect="1"/>
          </p:cNvPicPr>
          <p:nvPr/>
        </p:nvPicPr>
        <p:blipFill>
          <a:blip r:embed="rId3"/>
          <a:stretch>
            <a:fillRect/>
          </a:stretch>
        </p:blipFill>
        <p:spPr>
          <a:xfrm>
            <a:off x="684798" y="277729"/>
            <a:ext cx="4051012" cy="957512"/>
          </a:xfrm>
          <a:prstGeom prst="rect">
            <a:avLst/>
          </a:prstGeom>
        </p:spPr>
      </p:pic>
      <p:pic>
        <p:nvPicPr>
          <p:cNvPr id="4" name="Picture 3"/>
          <p:cNvPicPr>
            <a:picLocks noChangeAspect="1"/>
          </p:cNvPicPr>
          <p:nvPr/>
        </p:nvPicPr>
        <p:blipFill>
          <a:blip r:embed="rId4"/>
          <a:stretch>
            <a:fillRect/>
          </a:stretch>
        </p:blipFill>
        <p:spPr>
          <a:xfrm>
            <a:off x="753841" y="4429340"/>
            <a:ext cx="3941290" cy="960807"/>
          </a:xfrm>
          <a:prstGeom prst="rect">
            <a:avLst/>
          </a:prstGeom>
        </p:spPr>
      </p:pic>
      <p:pic>
        <p:nvPicPr>
          <p:cNvPr id="5" name="Picture 4"/>
          <p:cNvPicPr>
            <a:picLocks noChangeAspect="1"/>
          </p:cNvPicPr>
          <p:nvPr/>
        </p:nvPicPr>
        <p:blipFill>
          <a:blip r:embed="rId5"/>
          <a:stretch>
            <a:fillRect/>
          </a:stretch>
        </p:blipFill>
        <p:spPr>
          <a:xfrm>
            <a:off x="405677" y="5710987"/>
            <a:ext cx="8497552" cy="962529"/>
          </a:xfrm>
          <a:prstGeom prst="rect">
            <a:avLst/>
          </a:prstGeom>
        </p:spPr>
      </p:pic>
      <p:sp>
        <p:nvSpPr>
          <p:cNvPr id="6" name="TextBox 5"/>
          <p:cNvSpPr txBox="1"/>
          <p:nvPr/>
        </p:nvSpPr>
        <p:spPr>
          <a:xfrm>
            <a:off x="5085347" y="2101515"/>
            <a:ext cx="3817882" cy="646331"/>
          </a:xfrm>
          <a:prstGeom prst="rect">
            <a:avLst/>
          </a:prstGeom>
          <a:noFill/>
        </p:spPr>
        <p:txBody>
          <a:bodyPr wrap="square" rtlCol="0">
            <a:spAutoFit/>
          </a:bodyPr>
          <a:lstStyle/>
          <a:p>
            <a:r>
              <a:rPr lang="en-US" dirty="0"/>
              <a:t>Conventional method likely gets stuck in a local maxima</a:t>
            </a:r>
          </a:p>
        </p:txBody>
      </p:sp>
    </p:spTree>
    <p:extLst>
      <p:ext uri="{BB962C8B-B14F-4D97-AF65-F5344CB8AC3E}">
        <p14:creationId xmlns:p14="http://schemas.microsoft.com/office/powerpoint/2010/main" val="3560631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066116" y="698105"/>
            <a:ext cx="7369527" cy="2574484"/>
          </a:xfrm>
          <a:prstGeom prst="rect">
            <a:avLst/>
          </a:prstGeom>
        </p:spPr>
      </p:pic>
    </p:spTree>
    <p:extLst>
      <p:ext uri="{BB962C8B-B14F-4D97-AF65-F5344CB8AC3E}">
        <p14:creationId xmlns:p14="http://schemas.microsoft.com/office/powerpoint/2010/main" val="3648328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347530" y="172053"/>
            <a:ext cx="5816194" cy="1702177"/>
          </a:xfrm>
          <a:prstGeom prst="rect">
            <a:avLst/>
          </a:prstGeom>
        </p:spPr>
      </p:pic>
      <p:pic>
        <p:nvPicPr>
          <p:cNvPr id="3" name="Picture 2"/>
          <p:cNvPicPr>
            <a:picLocks noChangeAspect="1"/>
          </p:cNvPicPr>
          <p:nvPr/>
        </p:nvPicPr>
        <p:blipFill>
          <a:blip r:embed="rId3"/>
          <a:stretch>
            <a:fillRect/>
          </a:stretch>
        </p:blipFill>
        <p:spPr>
          <a:xfrm>
            <a:off x="349122" y="1920876"/>
            <a:ext cx="8448293" cy="1043329"/>
          </a:xfrm>
          <a:prstGeom prst="rect">
            <a:avLst/>
          </a:prstGeom>
        </p:spPr>
      </p:pic>
      <p:pic>
        <p:nvPicPr>
          <p:cNvPr id="4" name="Picture 3"/>
          <p:cNvPicPr>
            <a:picLocks noChangeAspect="1"/>
          </p:cNvPicPr>
          <p:nvPr/>
        </p:nvPicPr>
        <p:blipFill>
          <a:blip r:embed="rId4"/>
          <a:stretch>
            <a:fillRect/>
          </a:stretch>
        </p:blipFill>
        <p:spPr>
          <a:xfrm>
            <a:off x="1647140" y="3010851"/>
            <a:ext cx="5852255" cy="715629"/>
          </a:xfrm>
          <a:prstGeom prst="rect">
            <a:avLst/>
          </a:prstGeom>
        </p:spPr>
      </p:pic>
      <p:pic>
        <p:nvPicPr>
          <p:cNvPr id="6" name="Picture 5"/>
          <p:cNvPicPr>
            <a:picLocks noChangeAspect="1"/>
          </p:cNvPicPr>
          <p:nvPr/>
        </p:nvPicPr>
        <p:blipFill>
          <a:blip r:embed="rId5"/>
          <a:stretch>
            <a:fillRect/>
          </a:stretch>
        </p:blipFill>
        <p:spPr>
          <a:xfrm>
            <a:off x="2419306" y="3726480"/>
            <a:ext cx="3772947" cy="3031118"/>
          </a:xfrm>
          <a:prstGeom prst="rect">
            <a:avLst/>
          </a:prstGeom>
        </p:spPr>
      </p:pic>
    </p:spTree>
    <p:extLst>
      <p:ext uri="{BB962C8B-B14F-4D97-AF65-F5344CB8AC3E}">
        <p14:creationId xmlns:p14="http://schemas.microsoft.com/office/powerpoint/2010/main" val="37256136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28464" y="513347"/>
            <a:ext cx="8188313" cy="4748464"/>
          </a:xfrm>
          <a:prstGeom prst="rect">
            <a:avLst/>
          </a:prstGeom>
        </p:spPr>
      </p:pic>
    </p:spTree>
    <p:extLst>
      <p:ext uri="{BB962C8B-B14F-4D97-AF65-F5344CB8AC3E}">
        <p14:creationId xmlns:p14="http://schemas.microsoft.com/office/powerpoint/2010/main" val="17553412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97552" y="417094"/>
            <a:ext cx="8270276" cy="4219073"/>
          </a:xfrm>
          <a:prstGeom prst="rect">
            <a:avLst/>
          </a:prstGeom>
        </p:spPr>
      </p:pic>
      <p:pic>
        <p:nvPicPr>
          <p:cNvPr id="3" name="Picture 2"/>
          <p:cNvPicPr>
            <a:picLocks noChangeAspect="1"/>
          </p:cNvPicPr>
          <p:nvPr/>
        </p:nvPicPr>
        <p:blipFill>
          <a:blip r:embed="rId3"/>
          <a:stretch>
            <a:fillRect/>
          </a:stretch>
        </p:blipFill>
        <p:spPr>
          <a:xfrm>
            <a:off x="497552" y="4816203"/>
            <a:ext cx="8259084" cy="1520429"/>
          </a:xfrm>
          <a:prstGeom prst="rect">
            <a:avLst/>
          </a:prstGeom>
        </p:spPr>
      </p:pic>
      <p:sp>
        <p:nvSpPr>
          <p:cNvPr id="4" name="TextBox 3"/>
          <p:cNvSpPr txBox="1"/>
          <p:nvPr/>
        </p:nvSpPr>
        <p:spPr>
          <a:xfrm>
            <a:off x="6643507" y="3712837"/>
            <a:ext cx="2500493" cy="923330"/>
          </a:xfrm>
          <a:prstGeom prst="rect">
            <a:avLst/>
          </a:prstGeom>
          <a:noFill/>
        </p:spPr>
        <p:txBody>
          <a:bodyPr wrap="none" rtlCol="0">
            <a:spAutoFit/>
          </a:bodyPr>
          <a:lstStyle/>
          <a:p>
            <a:r>
              <a:rPr lang="en-US" dirty="0"/>
              <a:t>Roulette wheel selection</a:t>
            </a:r>
          </a:p>
          <a:p>
            <a:r>
              <a:rPr lang="en-US" dirty="0"/>
              <a:t>One-point crossing over</a:t>
            </a:r>
          </a:p>
          <a:p>
            <a:r>
              <a:rPr lang="en-US" dirty="0"/>
              <a:t>Bitwise mutation</a:t>
            </a:r>
          </a:p>
        </p:txBody>
      </p:sp>
      <p:cxnSp>
        <p:nvCxnSpPr>
          <p:cNvPr id="6" name="Straight Arrow Connector 5"/>
          <p:cNvCxnSpPr>
            <a:endCxn id="4" idx="1"/>
          </p:cNvCxnSpPr>
          <p:nvPr/>
        </p:nvCxnSpPr>
        <p:spPr>
          <a:xfrm flipV="1">
            <a:off x="3400926" y="4174502"/>
            <a:ext cx="3242581" cy="9910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50595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671037" y="433137"/>
            <a:ext cx="8063034" cy="6192252"/>
          </a:xfrm>
          <a:prstGeom prst="rect">
            <a:avLst/>
          </a:prstGeom>
        </p:spPr>
      </p:pic>
    </p:spTree>
    <p:extLst>
      <p:ext uri="{BB962C8B-B14F-4D97-AF65-F5344CB8AC3E}">
        <p14:creationId xmlns:p14="http://schemas.microsoft.com/office/powerpoint/2010/main" val="20047075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87240" y="330127"/>
            <a:ext cx="8174269" cy="4466462"/>
          </a:xfrm>
          <a:prstGeom prst="rect">
            <a:avLst/>
          </a:prstGeom>
        </p:spPr>
      </p:pic>
      <mc:AlternateContent xmlns:mc="http://schemas.openxmlformats.org/markup-compatibility/2006" xmlns:a14="http://schemas.microsoft.com/office/drawing/2010/main">
        <mc:Choice Requires="a14">
          <p:sp>
            <p:nvSpPr>
              <p:cNvPr id="3" name="TextBox 2"/>
              <p:cNvSpPr txBox="1"/>
              <p:nvPr/>
            </p:nvSpPr>
            <p:spPr>
              <a:xfrm>
                <a:off x="5117431" y="2272284"/>
                <a:ext cx="2268377" cy="71468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d>
                        <m:dPr>
                          <m:ctrlPr>
                            <a:rPr lang="en-US" b="0" i="1" smtClean="0">
                              <a:latin typeface="Cambria Math" panose="02040503050406030204" pitchFamily="18" charset="0"/>
                            </a:rPr>
                          </m:ctrlPr>
                        </m:dPr>
                        <m:e>
                          <m:r>
                            <a:rPr lang="en-US" b="0" i="1" smtClean="0">
                              <a:latin typeface="Cambria Math" panose="02040503050406030204" pitchFamily="18" charset="0"/>
                            </a:rPr>
                            <m:t>1−</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𝐻</m:t>
                                  </m:r>
                                  <m:r>
                                    <a:rPr lang="en-US" b="0" i="1" smtClean="0">
                                      <a:latin typeface="Cambria Math" panose="02040503050406030204" pitchFamily="18" charset="0"/>
                                    </a:rPr>
                                    <m:t>,</m:t>
                                  </m:r>
                                  <m:r>
                                    <a:rPr lang="en-US" b="0" i="1" smtClean="0">
                                      <a:latin typeface="Cambria Math" panose="02040503050406030204" pitchFamily="18" charset="0"/>
                                    </a:rPr>
                                    <m:t>𝑡</m:t>
                                  </m:r>
                                </m:sub>
                              </m:sSub>
                            </m:num>
                            <m:den>
                              <m:r>
                                <a:rPr lang="en-US" b="0" i="1" smtClean="0">
                                  <a:latin typeface="Cambria Math" panose="02040503050406030204" pitchFamily="18" charset="0"/>
                                </a:rPr>
                                <m:t>𝑚</m:t>
                              </m:r>
                            </m:den>
                          </m:f>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𝑓</m:t>
                                  </m:r>
                                </m:e>
                                <m:sup>
                                  <m:r>
                                    <a:rPr lang="en-US" b="0" i="1" smtClean="0">
                                      <a:latin typeface="Cambria Math" panose="02040503050406030204" pitchFamily="18" charset="0"/>
                                    </a:rPr>
                                    <m:t>−</m:t>
                                  </m:r>
                                </m:sup>
                              </m:sSup>
                              <m:d>
                                <m:dPr>
                                  <m:ctrlPr>
                                    <a:rPr lang="en-US" b="0" i="1" smtClean="0">
                                      <a:latin typeface="Cambria Math" panose="02040503050406030204" pitchFamily="18" charset="0"/>
                                    </a:rPr>
                                  </m:ctrlPr>
                                </m:dPr>
                                <m:e>
                                  <m:r>
                                    <a:rPr lang="en-US" b="0" i="1" smtClean="0">
                                      <a:latin typeface="Cambria Math" panose="02040503050406030204" pitchFamily="18" charset="0"/>
                                    </a:rPr>
                                    <m:t>𝐻</m:t>
                                  </m:r>
                                  <m:r>
                                    <a:rPr lang="en-US" b="0" i="1" smtClean="0">
                                      <a:latin typeface="Cambria Math" panose="02040503050406030204" pitchFamily="18" charset="0"/>
                                    </a:rPr>
                                    <m:t>,</m:t>
                                  </m:r>
                                  <m:r>
                                    <a:rPr lang="en-US" b="0" i="1" smtClean="0">
                                      <a:latin typeface="Cambria Math" panose="02040503050406030204" pitchFamily="18" charset="0"/>
                                    </a:rPr>
                                    <m:t>𝑡</m:t>
                                  </m:r>
                                </m:e>
                              </m:d>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𝑓</m:t>
                                  </m:r>
                                </m:e>
                                <m:sup>
                                  <m:r>
                                    <a:rPr lang="en-US" b="0" i="1" smtClean="0">
                                      <a:latin typeface="Cambria Math" panose="02040503050406030204" pitchFamily="18" charset="0"/>
                                    </a:rPr>
                                    <m:t>−</m:t>
                                  </m:r>
                                </m:sup>
                              </m:sSup>
                              <m:r>
                                <a:rPr lang="en-US" b="0" i="1" smtClean="0">
                                  <a:latin typeface="Cambria Math" panose="02040503050406030204" pitchFamily="18" charset="0"/>
                                </a:rPr>
                                <m:t>(</m:t>
                              </m:r>
                              <m:r>
                                <a:rPr lang="en-US" b="0" i="1" smtClean="0">
                                  <a:latin typeface="Cambria Math" panose="02040503050406030204" pitchFamily="18" charset="0"/>
                                </a:rPr>
                                <m:t>𝑡</m:t>
                              </m:r>
                              <m:r>
                                <a:rPr lang="en-US" b="0" i="1" smtClean="0">
                                  <a:latin typeface="Cambria Math" panose="02040503050406030204" pitchFamily="18" charset="0"/>
                                </a:rPr>
                                <m:t>)</m:t>
                              </m:r>
                            </m:den>
                          </m:f>
                        </m:e>
                      </m:d>
                    </m:oMath>
                  </m:oMathPara>
                </a14:m>
                <a:endParaRPr lang="en-US" dirty="0"/>
              </a:p>
            </p:txBody>
          </p:sp>
        </mc:Choice>
        <mc:Fallback xmlns="">
          <p:sp>
            <p:nvSpPr>
              <p:cNvPr id="3" name="TextBox 2"/>
              <p:cNvSpPr txBox="1">
                <a:spLocks noRot="1" noChangeAspect="1" noMove="1" noResize="1" noEditPoints="1" noAdjustHandles="1" noChangeArrowheads="1" noChangeShapeType="1" noTextEdit="1"/>
              </p:cNvSpPr>
              <p:nvPr/>
            </p:nvSpPr>
            <p:spPr>
              <a:xfrm>
                <a:off x="5117431" y="2272284"/>
                <a:ext cx="2268377" cy="714683"/>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5738271" y="4081906"/>
                <a:ext cx="2268377" cy="71468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d>
                        <m:dPr>
                          <m:ctrlPr>
                            <a:rPr lang="en-US" b="0" i="1" smtClean="0">
                              <a:latin typeface="Cambria Math" panose="02040503050406030204" pitchFamily="18" charset="0"/>
                            </a:rPr>
                          </m:ctrlPr>
                        </m:dPr>
                        <m:e>
                          <m:r>
                            <a:rPr lang="en-US" b="0" i="1" smtClean="0">
                              <a:latin typeface="Cambria Math" panose="02040503050406030204" pitchFamily="18" charset="0"/>
                            </a:rPr>
                            <m:t>1−</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𝐻</m:t>
                                  </m:r>
                                  <m:r>
                                    <a:rPr lang="en-US" b="0" i="1" smtClean="0">
                                      <a:latin typeface="Cambria Math" panose="02040503050406030204" pitchFamily="18" charset="0"/>
                                    </a:rPr>
                                    <m:t>,</m:t>
                                  </m:r>
                                  <m:r>
                                    <a:rPr lang="en-US" b="0" i="1" smtClean="0">
                                      <a:latin typeface="Cambria Math" panose="02040503050406030204" pitchFamily="18" charset="0"/>
                                    </a:rPr>
                                    <m:t>𝑡</m:t>
                                  </m:r>
                                </m:sub>
                              </m:sSub>
                            </m:num>
                            <m:den>
                              <m:r>
                                <a:rPr lang="en-US" b="0" i="1" smtClean="0">
                                  <a:latin typeface="Cambria Math" panose="02040503050406030204" pitchFamily="18" charset="0"/>
                                </a:rPr>
                                <m:t>𝑚</m:t>
                              </m:r>
                            </m:den>
                          </m:f>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𝑓</m:t>
                                  </m:r>
                                </m:e>
                                <m:sup>
                                  <m:r>
                                    <a:rPr lang="en-US" b="0" i="1" smtClean="0">
                                      <a:latin typeface="Cambria Math" panose="02040503050406030204" pitchFamily="18" charset="0"/>
                                    </a:rPr>
                                    <m:t>−</m:t>
                                  </m:r>
                                </m:sup>
                              </m:sSup>
                              <m:d>
                                <m:dPr>
                                  <m:ctrlPr>
                                    <a:rPr lang="en-US" b="0" i="1" smtClean="0">
                                      <a:latin typeface="Cambria Math" panose="02040503050406030204" pitchFamily="18" charset="0"/>
                                    </a:rPr>
                                  </m:ctrlPr>
                                </m:dPr>
                                <m:e>
                                  <m:r>
                                    <a:rPr lang="en-US" b="0" i="1" smtClean="0">
                                      <a:latin typeface="Cambria Math" panose="02040503050406030204" pitchFamily="18" charset="0"/>
                                    </a:rPr>
                                    <m:t>𝐻</m:t>
                                  </m:r>
                                  <m:r>
                                    <a:rPr lang="en-US" b="0" i="1" smtClean="0">
                                      <a:latin typeface="Cambria Math" panose="02040503050406030204" pitchFamily="18" charset="0"/>
                                    </a:rPr>
                                    <m:t>,</m:t>
                                  </m:r>
                                  <m:r>
                                    <a:rPr lang="en-US" b="0" i="1" smtClean="0">
                                      <a:latin typeface="Cambria Math" panose="02040503050406030204" pitchFamily="18" charset="0"/>
                                    </a:rPr>
                                    <m:t>𝑡</m:t>
                                  </m:r>
                                </m:e>
                              </m:d>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𝑓</m:t>
                                  </m:r>
                                </m:e>
                                <m:sup>
                                  <m:r>
                                    <a:rPr lang="en-US" b="0" i="1" smtClean="0">
                                      <a:latin typeface="Cambria Math" panose="02040503050406030204" pitchFamily="18" charset="0"/>
                                    </a:rPr>
                                    <m:t>−</m:t>
                                  </m:r>
                                </m:sup>
                              </m:sSup>
                              <m:r>
                                <a:rPr lang="en-US" b="0" i="1" smtClean="0">
                                  <a:latin typeface="Cambria Math" panose="02040503050406030204" pitchFamily="18" charset="0"/>
                                </a:rPr>
                                <m:t>(</m:t>
                              </m:r>
                              <m:r>
                                <a:rPr lang="en-US" b="0" i="1" smtClean="0">
                                  <a:latin typeface="Cambria Math" panose="02040503050406030204" pitchFamily="18" charset="0"/>
                                </a:rPr>
                                <m:t>𝑡</m:t>
                              </m:r>
                              <m:r>
                                <a:rPr lang="en-US" b="0" i="1" smtClean="0">
                                  <a:latin typeface="Cambria Math" panose="02040503050406030204" pitchFamily="18" charset="0"/>
                                </a:rPr>
                                <m:t>)</m:t>
                              </m:r>
                            </m:den>
                          </m:f>
                        </m:e>
                      </m:d>
                    </m:oMath>
                  </m:oMathPara>
                </a14:m>
                <a:endParaRPr lang="en-US" dirty="0"/>
              </a:p>
            </p:txBody>
          </p:sp>
        </mc:Choice>
        <mc:Fallback xmlns="">
          <p:sp>
            <p:nvSpPr>
              <p:cNvPr id="5" name="TextBox 4"/>
              <p:cNvSpPr txBox="1">
                <a:spLocks noRot="1" noChangeAspect="1" noMove="1" noResize="1" noEditPoints="1" noAdjustHandles="1" noChangeArrowheads="1" noChangeShapeType="1" noTextEdit="1"/>
              </p:cNvSpPr>
              <p:nvPr/>
            </p:nvSpPr>
            <p:spPr>
              <a:xfrm>
                <a:off x="5738271" y="4081906"/>
                <a:ext cx="2268377" cy="714683"/>
              </a:xfrm>
              <a:prstGeom prst="rect">
                <a:avLst/>
              </a:prstGeom>
              <a:blipFill rotWithShape="0">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1566905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44376" y="481264"/>
            <a:ext cx="8326712" cy="3753852"/>
          </a:xfrm>
          <a:prstGeom prst="rect">
            <a:avLst/>
          </a:prstGeom>
        </p:spPr>
      </p:pic>
      <p:cxnSp>
        <p:nvCxnSpPr>
          <p:cNvPr id="5" name="Straight Arrow Connector 4"/>
          <p:cNvCxnSpPr/>
          <p:nvPr/>
        </p:nvCxnSpPr>
        <p:spPr>
          <a:xfrm flipV="1">
            <a:off x="6882063" y="1636295"/>
            <a:ext cx="208548" cy="30860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 name="TextBox 6"/>
              <p:cNvSpPr txBox="1"/>
              <p:nvPr/>
            </p:nvSpPr>
            <p:spPr>
              <a:xfrm>
                <a:off x="6213095" y="4722310"/>
                <a:ext cx="2268377" cy="71468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d>
                        <m:dPr>
                          <m:ctrlPr>
                            <a:rPr lang="en-US" b="0" i="1" smtClean="0">
                              <a:latin typeface="Cambria Math" panose="02040503050406030204" pitchFamily="18" charset="0"/>
                            </a:rPr>
                          </m:ctrlPr>
                        </m:dPr>
                        <m:e>
                          <m:r>
                            <a:rPr lang="en-US" b="0" i="1" smtClean="0">
                              <a:latin typeface="Cambria Math" panose="02040503050406030204" pitchFamily="18" charset="0"/>
                            </a:rPr>
                            <m:t>1−</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𝐻</m:t>
                                  </m:r>
                                  <m:r>
                                    <a:rPr lang="en-US" b="0" i="1" smtClean="0">
                                      <a:latin typeface="Cambria Math" panose="02040503050406030204" pitchFamily="18" charset="0"/>
                                    </a:rPr>
                                    <m:t>,</m:t>
                                  </m:r>
                                  <m:r>
                                    <a:rPr lang="en-US" b="0" i="1" smtClean="0">
                                      <a:latin typeface="Cambria Math" panose="02040503050406030204" pitchFamily="18" charset="0"/>
                                    </a:rPr>
                                    <m:t>𝑡</m:t>
                                  </m:r>
                                </m:sub>
                              </m:sSub>
                            </m:num>
                            <m:den>
                              <m:r>
                                <a:rPr lang="en-US" b="0" i="1" smtClean="0">
                                  <a:latin typeface="Cambria Math" panose="02040503050406030204" pitchFamily="18" charset="0"/>
                                </a:rPr>
                                <m:t>𝑚</m:t>
                              </m:r>
                            </m:den>
                          </m:f>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panose="02040503050406030204" pitchFamily="18" charset="0"/>
                                    </a:rPr>
                                    <m:t>𝑓</m:t>
                                  </m:r>
                                </m:e>
                                <m:sup>
                                  <m:r>
                                    <a:rPr lang="en-US" b="0" i="1" smtClean="0">
                                      <a:latin typeface="Cambria Math" panose="02040503050406030204" pitchFamily="18" charset="0"/>
                                    </a:rPr>
                                    <m:t>−</m:t>
                                  </m:r>
                                </m:sup>
                              </m:sSup>
                              <m:d>
                                <m:dPr>
                                  <m:ctrlPr>
                                    <a:rPr lang="en-US" b="0" i="1" smtClean="0">
                                      <a:latin typeface="Cambria Math" panose="02040503050406030204" pitchFamily="18" charset="0"/>
                                    </a:rPr>
                                  </m:ctrlPr>
                                </m:dPr>
                                <m:e>
                                  <m:r>
                                    <a:rPr lang="en-US" b="0" i="1" smtClean="0">
                                      <a:latin typeface="Cambria Math" panose="02040503050406030204" pitchFamily="18" charset="0"/>
                                    </a:rPr>
                                    <m:t>𝐻</m:t>
                                  </m:r>
                                  <m:r>
                                    <a:rPr lang="en-US" b="0" i="1" smtClean="0">
                                      <a:latin typeface="Cambria Math" panose="02040503050406030204" pitchFamily="18" charset="0"/>
                                    </a:rPr>
                                    <m:t>,</m:t>
                                  </m:r>
                                  <m:r>
                                    <a:rPr lang="en-US" b="0" i="1" smtClean="0">
                                      <a:latin typeface="Cambria Math" panose="02040503050406030204" pitchFamily="18" charset="0"/>
                                    </a:rPr>
                                    <m:t>𝑡</m:t>
                                  </m:r>
                                </m:e>
                              </m:d>
                            </m:num>
                            <m:den>
                              <m:sSup>
                                <m:sSupPr>
                                  <m:ctrlPr>
                                    <a:rPr lang="en-US" b="0" i="1" smtClean="0">
                                      <a:latin typeface="Cambria Math" panose="02040503050406030204" pitchFamily="18" charset="0"/>
                                    </a:rPr>
                                  </m:ctrlPr>
                                </m:sSupPr>
                                <m:e>
                                  <m:r>
                                    <a:rPr lang="en-US" b="0" i="1" smtClean="0">
                                      <a:latin typeface="Cambria Math" panose="02040503050406030204" pitchFamily="18" charset="0"/>
                                    </a:rPr>
                                    <m:t>𝑓</m:t>
                                  </m:r>
                                </m:e>
                                <m:sup>
                                  <m:r>
                                    <a:rPr lang="en-US" b="0" i="1" smtClean="0">
                                      <a:latin typeface="Cambria Math" panose="02040503050406030204" pitchFamily="18" charset="0"/>
                                    </a:rPr>
                                    <m:t>−</m:t>
                                  </m:r>
                                </m:sup>
                              </m:sSup>
                              <m:r>
                                <a:rPr lang="en-US" b="0" i="1" smtClean="0">
                                  <a:latin typeface="Cambria Math" panose="02040503050406030204" pitchFamily="18" charset="0"/>
                                </a:rPr>
                                <m:t>(</m:t>
                              </m:r>
                              <m:r>
                                <a:rPr lang="en-US" b="0" i="1" smtClean="0">
                                  <a:latin typeface="Cambria Math" panose="02040503050406030204" pitchFamily="18" charset="0"/>
                                </a:rPr>
                                <m:t>𝑡</m:t>
                              </m:r>
                              <m:r>
                                <a:rPr lang="en-US" b="0" i="1" smtClean="0">
                                  <a:latin typeface="Cambria Math" panose="02040503050406030204" pitchFamily="18" charset="0"/>
                                </a:rPr>
                                <m:t>)</m:t>
                              </m:r>
                            </m:den>
                          </m:f>
                        </m:e>
                      </m:d>
                    </m:oMath>
                  </m:oMathPara>
                </a14:m>
                <a:endParaRPr lang="en-US" dirty="0"/>
              </a:p>
            </p:txBody>
          </p:sp>
        </mc:Choice>
        <mc:Fallback xmlns="">
          <p:sp>
            <p:nvSpPr>
              <p:cNvPr id="7" name="TextBox 6"/>
              <p:cNvSpPr txBox="1">
                <a:spLocks noRot="1" noChangeAspect="1" noMove="1" noResize="1" noEditPoints="1" noAdjustHandles="1" noChangeArrowheads="1" noChangeShapeType="1" noTextEdit="1"/>
              </p:cNvSpPr>
              <p:nvPr/>
            </p:nvSpPr>
            <p:spPr>
              <a:xfrm>
                <a:off x="6213095" y="4722310"/>
                <a:ext cx="2268377" cy="714683"/>
              </a:xfrm>
              <a:prstGeom prst="rect">
                <a:avLst/>
              </a:prstGeom>
              <a:blipFill rotWithShape="0">
                <a:blip r:embed="rId3"/>
                <a:stretch>
                  <a:fillRect/>
                </a:stretch>
              </a:blipFill>
            </p:spPr>
            <p:txBody>
              <a:bodyPr/>
              <a:lstStyle/>
              <a:p>
                <a:r>
                  <a:rPr lang="en-US">
                    <a:noFill/>
                  </a:rPr>
                  <a:t> </a:t>
                </a:r>
              </a:p>
            </p:txBody>
          </p:sp>
        </mc:Fallback>
      </mc:AlternateContent>
      <p:sp>
        <p:nvSpPr>
          <p:cNvPr id="10" name="TextBox 9"/>
          <p:cNvSpPr txBox="1"/>
          <p:nvPr/>
        </p:nvSpPr>
        <p:spPr>
          <a:xfrm>
            <a:off x="444376" y="5630779"/>
            <a:ext cx="8326712" cy="923330"/>
          </a:xfrm>
          <a:prstGeom prst="rect">
            <a:avLst/>
          </a:prstGeom>
          <a:noFill/>
        </p:spPr>
        <p:txBody>
          <a:bodyPr wrap="square" rtlCol="0">
            <a:spAutoFit/>
          </a:bodyPr>
          <a:lstStyle/>
          <a:p>
            <a:r>
              <a:rPr lang="en-US" dirty="0"/>
              <a:t>Schemata with above-average fitness and short defining length tend to produce more offspring than others: Called building blocks. The number of strings belonging to building blocks grows exponentially.</a:t>
            </a:r>
          </a:p>
        </p:txBody>
      </p:sp>
    </p:spTree>
    <p:extLst>
      <p:ext uri="{BB962C8B-B14F-4D97-AF65-F5344CB8AC3E}">
        <p14:creationId xmlns:p14="http://schemas.microsoft.com/office/powerpoint/2010/main" val="18581575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0633" y="737937"/>
            <a:ext cx="8662736" cy="3970318"/>
          </a:xfrm>
          <a:prstGeom prst="rect">
            <a:avLst/>
          </a:prstGeom>
          <a:noFill/>
        </p:spPr>
        <p:txBody>
          <a:bodyPr wrap="square" rtlCol="0">
            <a:spAutoFit/>
          </a:bodyPr>
          <a:lstStyle/>
          <a:p>
            <a:r>
              <a:rPr lang="en-US" dirty="0"/>
              <a:t>2-armed bandit problem: left arm produces an outcome with mean mu_1 and variance sigma_1^2, right arm produces ….</a:t>
            </a:r>
          </a:p>
          <a:p>
            <a:endParaRPr lang="en-US" dirty="0"/>
          </a:p>
          <a:p>
            <a:r>
              <a:rPr lang="en-US" dirty="0"/>
              <a:t>The optimal strategy is to allocate slightly more than an exponentially increasing number of trials to the observed best arm</a:t>
            </a:r>
          </a:p>
          <a:p>
            <a:endParaRPr lang="en-US" dirty="0"/>
          </a:p>
          <a:p>
            <a:r>
              <a:rPr lang="en-US" dirty="0"/>
              <a:t>Consider the two schemata of order one which have their specification in the same position. The Schema theorem states that the GA implicitly decides between these two schemata based on incomplete data (observed average fitness values). </a:t>
            </a:r>
            <a:r>
              <a:rPr lang="en-US" dirty="0">
                <a:sym typeface="Wingdings" panose="05000000000000000000" pitchFamily="2" charset="2"/>
              </a:rPr>
              <a:t> GA solves a lot of 2-armed bandit problems in parallel</a:t>
            </a:r>
          </a:p>
          <a:p>
            <a:endParaRPr lang="en-US" dirty="0">
              <a:sym typeface="Wingdings" panose="05000000000000000000" pitchFamily="2" charset="2"/>
            </a:endParaRPr>
          </a:p>
          <a:p>
            <a:r>
              <a:rPr lang="en-US" dirty="0">
                <a:sym typeface="Wingdings" panose="05000000000000000000" pitchFamily="2" charset="2"/>
              </a:rPr>
              <a:t>Schemata of higher order  GA is solving an enormous number of k-armed bandit problems in parallel. Also here the observed better alternatives should receive an exponentially increasing number of trials and this us exactly what a GA does!</a:t>
            </a:r>
            <a:endParaRPr lang="en-US" dirty="0"/>
          </a:p>
        </p:txBody>
      </p:sp>
    </p:spTree>
    <p:extLst>
      <p:ext uri="{BB962C8B-B14F-4D97-AF65-F5344CB8AC3E}">
        <p14:creationId xmlns:p14="http://schemas.microsoft.com/office/powerpoint/2010/main" val="396882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88275"/>
            <a:ext cx="7886700" cy="1325563"/>
          </a:xfrm>
          <a:ln>
            <a:noFill/>
          </a:ln>
        </p:spPr>
        <p:style>
          <a:lnRef idx="2">
            <a:schemeClr val="dk1"/>
          </a:lnRef>
          <a:fillRef idx="1">
            <a:schemeClr val="lt1"/>
          </a:fillRef>
          <a:effectRef idx="0">
            <a:schemeClr val="dk1"/>
          </a:effectRef>
          <a:fontRef idx="minor">
            <a:schemeClr val="dk1"/>
          </a:fontRef>
        </p:style>
        <p:txBody>
          <a:bodyPr/>
          <a:lstStyle/>
          <a:p>
            <a:pPr algn="ctr"/>
            <a:r>
              <a:rPr lang="en-US" dirty="0"/>
              <a:t>Sources</a:t>
            </a:r>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lstStyle/>
          <a:p>
            <a:r>
              <a:rPr lang="en-US" dirty="0"/>
              <a:t>Material in this lecture comes from, “Handbook of Natural Computing,” Editors </a:t>
            </a:r>
            <a:r>
              <a:rPr lang="en-US" dirty="0" err="1"/>
              <a:t>Grzegorz</a:t>
            </a:r>
            <a:r>
              <a:rPr lang="en-US" dirty="0"/>
              <a:t> Rosenberg, Thomas Back and </a:t>
            </a:r>
            <a:r>
              <a:rPr lang="en-US" dirty="0" err="1"/>
              <a:t>Joost</a:t>
            </a:r>
            <a:r>
              <a:rPr lang="en-US" dirty="0"/>
              <a:t> N. </a:t>
            </a:r>
            <a:r>
              <a:rPr lang="en-US" dirty="0" err="1"/>
              <a:t>Kok</a:t>
            </a:r>
            <a:r>
              <a:rPr lang="en-US" dirty="0"/>
              <a:t>, Springer 2014. </a:t>
            </a:r>
          </a:p>
        </p:txBody>
      </p:sp>
    </p:spTree>
    <p:extLst>
      <p:ext uri="{BB962C8B-B14F-4D97-AF65-F5344CB8AC3E}">
        <p14:creationId xmlns:p14="http://schemas.microsoft.com/office/powerpoint/2010/main" val="8645571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39724" y="786064"/>
            <a:ext cx="8904906" cy="5309936"/>
          </a:xfrm>
          <a:prstGeom prst="rect">
            <a:avLst/>
          </a:prstGeom>
        </p:spPr>
      </p:pic>
    </p:spTree>
    <p:extLst>
      <p:ext uri="{BB962C8B-B14F-4D97-AF65-F5344CB8AC3E}">
        <p14:creationId xmlns:p14="http://schemas.microsoft.com/office/powerpoint/2010/main" val="17723384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4589" y="192505"/>
            <a:ext cx="8726905" cy="3693319"/>
          </a:xfrm>
          <a:prstGeom prst="rect">
            <a:avLst/>
          </a:prstGeom>
          <a:noFill/>
        </p:spPr>
        <p:txBody>
          <a:bodyPr wrap="square" rtlCol="0">
            <a:spAutoFit/>
          </a:bodyPr>
          <a:lstStyle/>
          <a:p>
            <a:r>
              <a:rPr lang="en-US" dirty="0"/>
              <a:t>Criticism: </a:t>
            </a:r>
          </a:p>
          <a:p>
            <a:pPr marL="285750" indent="-285750">
              <a:buFont typeface="Arial" panose="020B0604020202020204" pitchFamily="34" charset="0"/>
              <a:buChar char="•"/>
            </a:pPr>
            <a:r>
              <a:rPr lang="en-US" dirty="0"/>
              <a:t>Schema theorem is an inequality</a:t>
            </a:r>
          </a:p>
          <a:p>
            <a:pPr marL="285750" indent="-285750">
              <a:buFont typeface="Arial" panose="020B0604020202020204" pitchFamily="34" charset="0"/>
              <a:buChar char="•"/>
            </a:pPr>
            <a:r>
              <a:rPr lang="en-US" dirty="0"/>
              <a:t>It only applies to one generation into the future: how do </a:t>
            </a:r>
            <a:r>
              <a:rPr lang="en-US" dirty="0" err="1"/>
              <a:t>hyperplanes</a:t>
            </a:r>
            <a:r>
              <a:rPr lang="en-US" dirty="0"/>
              <a:t> get sampled in the future?</a:t>
            </a:r>
          </a:p>
          <a:p>
            <a:pPr marL="285750" indent="-285750">
              <a:buFont typeface="Arial" panose="020B0604020202020204" pitchFamily="34" charset="0"/>
              <a:buChar char="•"/>
            </a:pPr>
            <a:r>
              <a:rPr lang="en-US" dirty="0"/>
              <a:t>11*** and *00** have an inconsistency in the 2</a:t>
            </a:r>
            <a:r>
              <a:rPr lang="en-US" baseline="30000" dirty="0"/>
              <a:t>nd</a:t>
            </a:r>
            <a:r>
              <a:rPr lang="en-US" dirty="0"/>
              <a:t> bit: over multiple iterations both cannot receive increasing trials. The Schema theorem does not predict how such </a:t>
            </a:r>
            <a:r>
              <a:rPr lang="en-US" dirty="0" err="1"/>
              <a:t>inconstistencies</a:t>
            </a:r>
            <a:r>
              <a:rPr lang="en-US" dirty="0"/>
              <a:t> are sorted out.</a:t>
            </a:r>
          </a:p>
          <a:p>
            <a:pPr marL="285750" indent="-285750">
              <a:buFont typeface="Arial" panose="020B0604020202020204" pitchFamily="34" charset="0"/>
              <a:buChar char="•"/>
            </a:pPr>
            <a:r>
              <a:rPr lang="en-US" dirty="0"/>
              <a:t>Problems with a great deal of consistency (i.e., the most fit schemata tend to agree) </a:t>
            </a:r>
            <a:r>
              <a:rPr lang="en-US" dirty="0">
                <a:sym typeface="Wingdings" panose="05000000000000000000" pitchFamily="2" charset="2"/>
              </a:rPr>
              <a:t> GA effective</a:t>
            </a:r>
          </a:p>
          <a:p>
            <a:pPr marL="285750" indent="-285750">
              <a:buFont typeface="Arial" panose="020B0604020202020204" pitchFamily="34" charset="0"/>
              <a:buChar char="•"/>
            </a:pPr>
            <a:r>
              <a:rPr lang="en-US" dirty="0">
                <a:sym typeface="Wingdings" panose="05000000000000000000" pitchFamily="2" charset="2"/>
              </a:rPr>
              <a:t>GAs often use very small populations  only smaller order schemata are sampled in reality (search relies more  on </a:t>
            </a:r>
            <a:r>
              <a:rPr lang="en-US" i="1" dirty="0">
                <a:sym typeface="Wingdings" panose="05000000000000000000" pitchFamily="2" charset="2"/>
              </a:rPr>
              <a:t>hill climbing</a:t>
            </a:r>
            <a:r>
              <a:rPr lang="en-US" dirty="0">
                <a:sym typeface="Wingdings" panose="05000000000000000000" pitchFamily="2" charset="2"/>
              </a:rPr>
              <a:t>, which can be very effective)</a:t>
            </a:r>
          </a:p>
          <a:p>
            <a:pPr marL="285750" indent="-285750">
              <a:buFont typeface="Arial" panose="020B0604020202020204" pitchFamily="34" charset="0"/>
              <a:buChar char="•"/>
            </a:pPr>
            <a:r>
              <a:rPr lang="en-US" dirty="0">
                <a:sym typeface="Wingdings" panose="05000000000000000000" pitchFamily="2" charset="2"/>
              </a:rPr>
              <a:t>Schema information up to any fixed order can be computed in polynomial time for some NP complete problem </a:t>
            </a:r>
            <a:endParaRPr lang="en-US" dirty="0"/>
          </a:p>
        </p:txBody>
      </p:sp>
      <p:pic>
        <p:nvPicPr>
          <p:cNvPr id="3" name="Picture 2"/>
          <p:cNvPicPr>
            <a:picLocks noChangeAspect="1"/>
          </p:cNvPicPr>
          <p:nvPr/>
        </p:nvPicPr>
        <p:blipFill>
          <a:blip r:embed="rId2"/>
          <a:stretch>
            <a:fillRect/>
          </a:stretch>
        </p:blipFill>
        <p:spPr>
          <a:xfrm>
            <a:off x="687333" y="3885824"/>
            <a:ext cx="7801416" cy="749286"/>
          </a:xfrm>
          <a:prstGeom prst="rect">
            <a:avLst/>
          </a:prstGeom>
        </p:spPr>
      </p:pic>
      <p:pic>
        <p:nvPicPr>
          <p:cNvPr id="4" name="Picture 3"/>
          <p:cNvPicPr>
            <a:picLocks noChangeAspect="1"/>
          </p:cNvPicPr>
          <p:nvPr/>
        </p:nvPicPr>
        <p:blipFill>
          <a:blip r:embed="rId3"/>
          <a:stretch>
            <a:fillRect/>
          </a:stretch>
        </p:blipFill>
        <p:spPr>
          <a:xfrm>
            <a:off x="687333" y="4777824"/>
            <a:ext cx="7801416" cy="2080176"/>
          </a:xfrm>
          <a:prstGeom prst="rect">
            <a:avLst/>
          </a:prstGeom>
        </p:spPr>
      </p:pic>
    </p:spTree>
    <p:extLst>
      <p:ext uri="{BB962C8B-B14F-4D97-AF65-F5344CB8AC3E}">
        <p14:creationId xmlns:p14="http://schemas.microsoft.com/office/powerpoint/2010/main" val="33694046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66451" y="701338"/>
            <a:ext cx="8041460" cy="2956261"/>
          </a:xfrm>
          <a:prstGeom prst="rect">
            <a:avLst/>
          </a:prstGeom>
        </p:spPr>
      </p:pic>
    </p:spTree>
    <p:extLst>
      <p:ext uri="{BB962C8B-B14F-4D97-AF65-F5344CB8AC3E}">
        <p14:creationId xmlns:p14="http://schemas.microsoft.com/office/powerpoint/2010/main" val="3953034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35437" y="786065"/>
            <a:ext cx="8166725" cy="3481136"/>
          </a:xfrm>
          <a:prstGeom prst="rect">
            <a:avLst/>
          </a:prstGeom>
        </p:spPr>
      </p:pic>
      <p:sp>
        <p:nvSpPr>
          <p:cNvPr id="3" name="TextBox 2"/>
          <p:cNvSpPr txBox="1"/>
          <p:nvPr/>
        </p:nvSpPr>
        <p:spPr>
          <a:xfrm>
            <a:off x="6737685" y="1572126"/>
            <a:ext cx="946349" cy="707886"/>
          </a:xfrm>
          <a:prstGeom prst="rect">
            <a:avLst/>
          </a:prstGeom>
          <a:noFill/>
        </p:spPr>
        <p:txBody>
          <a:bodyPr wrap="none" rtlCol="0">
            <a:spAutoFit/>
          </a:bodyPr>
          <a:lstStyle/>
          <a:p>
            <a:r>
              <a:rPr lang="en-US" sz="2000" dirty="0"/>
              <a:t>In set S</a:t>
            </a:r>
          </a:p>
          <a:p>
            <a:r>
              <a:rPr lang="en-US" sz="2000" dirty="0"/>
              <a:t>In set X</a:t>
            </a:r>
          </a:p>
        </p:txBody>
      </p:sp>
      <p:sp>
        <p:nvSpPr>
          <p:cNvPr id="4" name="TextBox 3"/>
          <p:cNvSpPr txBox="1"/>
          <p:nvPr/>
        </p:nvSpPr>
        <p:spPr>
          <a:xfrm>
            <a:off x="1860884" y="4892842"/>
            <a:ext cx="3956148" cy="707886"/>
          </a:xfrm>
          <a:prstGeom prst="rect">
            <a:avLst/>
          </a:prstGeom>
          <a:noFill/>
        </p:spPr>
        <p:txBody>
          <a:bodyPr wrap="none" rtlCol="0">
            <a:spAutoFit/>
          </a:bodyPr>
          <a:lstStyle/>
          <a:p>
            <a:r>
              <a:rPr lang="en-US" sz="2000" dirty="0"/>
              <a:t>Coding function c: X </a:t>
            </a:r>
            <a:r>
              <a:rPr lang="en-US" sz="2000" dirty="0">
                <a:sym typeface="Wingdings" panose="05000000000000000000" pitchFamily="2" charset="2"/>
              </a:rPr>
              <a:t> S</a:t>
            </a:r>
          </a:p>
          <a:p>
            <a:r>
              <a:rPr lang="en-US" sz="2000" dirty="0">
                <a:sym typeface="Wingdings" panose="05000000000000000000" pitchFamily="2" charset="2"/>
              </a:rPr>
              <a:t>Decoding function is the inverse of c</a:t>
            </a:r>
            <a:endParaRPr lang="en-US" sz="2000" dirty="0"/>
          </a:p>
        </p:txBody>
      </p:sp>
    </p:spTree>
    <p:extLst>
      <p:ext uri="{BB962C8B-B14F-4D97-AF65-F5344CB8AC3E}">
        <p14:creationId xmlns:p14="http://schemas.microsoft.com/office/powerpoint/2010/main" val="2529355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777622" y="957513"/>
            <a:ext cx="6018842" cy="3783277"/>
          </a:xfrm>
          <a:prstGeom prst="rect">
            <a:avLst/>
          </a:prstGeom>
        </p:spPr>
      </p:pic>
    </p:spTree>
    <p:extLst>
      <p:ext uri="{BB962C8B-B14F-4D97-AF65-F5344CB8AC3E}">
        <p14:creationId xmlns:p14="http://schemas.microsoft.com/office/powerpoint/2010/main" val="1369568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81263" y="753979"/>
            <a:ext cx="8293769" cy="2554545"/>
          </a:xfrm>
          <a:prstGeom prst="rect">
            <a:avLst/>
          </a:prstGeom>
          <a:noFill/>
        </p:spPr>
        <p:txBody>
          <a:bodyPr wrap="square" rtlCol="0">
            <a:spAutoFit/>
          </a:bodyPr>
          <a:lstStyle/>
          <a:p>
            <a:pPr marL="342900" indent="-342900">
              <a:buFont typeface="Arial" panose="020B0604020202020204" pitchFamily="34" charset="0"/>
              <a:buChar char="•"/>
            </a:pPr>
            <a:r>
              <a:rPr lang="en-US" sz="2000" dirty="0"/>
              <a:t>GAs manipulate coded versions of the problem parameters instead of the parameters themselves, i.e., the search space is S instead of X</a:t>
            </a:r>
          </a:p>
          <a:p>
            <a:pPr marL="342900" indent="-342900">
              <a:buFont typeface="Arial" panose="020B0604020202020204" pitchFamily="34" charset="0"/>
              <a:buChar char="•"/>
            </a:pPr>
            <a:r>
              <a:rPr lang="en-US" sz="2000" dirty="0"/>
              <a:t>Conventional methods search from a single point while GAs operate on a whole population (reduces the risk of becoming trapped in a local extreme)</a:t>
            </a:r>
          </a:p>
          <a:p>
            <a:pPr marL="342900" indent="-342900">
              <a:buFont typeface="Arial" panose="020B0604020202020204" pitchFamily="34" charset="0"/>
              <a:buChar char="•"/>
            </a:pPr>
            <a:r>
              <a:rPr lang="en-US" sz="2000" dirty="0"/>
              <a:t>No use of auxiliary information about the objective function such as derivatives. GAs do need a meaningful decoding function</a:t>
            </a:r>
          </a:p>
          <a:p>
            <a:pPr marL="342900" indent="-342900">
              <a:buFont typeface="Arial" panose="020B0604020202020204" pitchFamily="34" charset="0"/>
              <a:buChar char="•"/>
            </a:pPr>
            <a:r>
              <a:rPr lang="en-US" sz="2000" dirty="0"/>
              <a:t>GAs use probabilistic transition operators while conventional methods for continuous optimization apply deterministic transition operators</a:t>
            </a:r>
          </a:p>
        </p:txBody>
      </p:sp>
    </p:spTree>
    <p:extLst>
      <p:ext uri="{BB962C8B-B14F-4D97-AF65-F5344CB8AC3E}">
        <p14:creationId xmlns:p14="http://schemas.microsoft.com/office/powerpoint/2010/main" val="3826119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851507" y="561475"/>
            <a:ext cx="2330094" cy="635952"/>
          </a:xfrm>
          <a:prstGeom prst="rect">
            <a:avLst/>
          </a:prstGeom>
        </p:spPr>
      </p:pic>
      <p:pic>
        <p:nvPicPr>
          <p:cNvPr id="3" name="Picture 2"/>
          <p:cNvPicPr>
            <a:picLocks noChangeAspect="1"/>
          </p:cNvPicPr>
          <p:nvPr/>
        </p:nvPicPr>
        <p:blipFill>
          <a:blip r:embed="rId3"/>
          <a:stretch>
            <a:fillRect/>
          </a:stretch>
        </p:blipFill>
        <p:spPr>
          <a:xfrm>
            <a:off x="2299904" y="1249967"/>
            <a:ext cx="3625801" cy="519534"/>
          </a:xfrm>
          <a:prstGeom prst="rect">
            <a:avLst/>
          </a:prstGeom>
        </p:spPr>
      </p:pic>
      <p:pic>
        <p:nvPicPr>
          <p:cNvPr id="4" name="Picture 3"/>
          <p:cNvPicPr>
            <a:picLocks noChangeAspect="1"/>
          </p:cNvPicPr>
          <p:nvPr/>
        </p:nvPicPr>
        <p:blipFill>
          <a:blip r:embed="rId4"/>
          <a:stretch>
            <a:fillRect/>
          </a:stretch>
        </p:blipFill>
        <p:spPr>
          <a:xfrm>
            <a:off x="1915160" y="1769501"/>
            <a:ext cx="4684313" cy="4635920"/>
          </a:xfrm>
          <a:prstGeom prst="rect">
            <a:avLst/>
          </a:prstGeom>
        </p:spPr>
      </p:pic>
    </p:spTree>
    <p:extLst>
      <p:ext uri="{BB962C8B-B14F-4D97-AF65-F5344CB8AC3E}">
        <p14:creationId xmlns:p14="http://schemas.microsoft.com/office/powerpoint/2010/main" val="1130768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387065" y="497306"/>
            <a:ext cx="3725202" cy="1165324"/>
          </a:xfrm>
          <a:prstGeom prst="rect">
            <a:avLst/>
          </a:prstGeom>
        </p:spPr>
      </p:pic>
      <p:pic>
        <p:nvPicPr>
          <p:cNvPr id="3" name="Picture 2"/>
          <p:cNvPicPr>
            <a:picLocks noChangeAspect="1"/>
          </p:cNvPicPr>
          <p:nvPr/>
        </p:nvPicPr>
        <p:blipFill>
          <a:blip r:embed="rId3"/>
          <a:stretch>
            <a:fillRect/>
          </a:stretch>
        </p:blipFill>
        <p:spPr>
          <a:xfrm>
            <a:off x="1770330" y="2598822"/>
            <a:ext cx="5251852" cy="2022558"/>
          </a:xfrm>
          <a:prstGeom prst="rect">
            <a:avLst/>
          </a:prstGeom>
        </p:spPr>
      </p:pic>
    </p:spTree>
    <p:extLst>
      <p:ext uri="{BB962C8B-B14F-4D97-AF65-F5344CB8AC3E}">
        <p14:creationId xmlns:p14="http://schemas.microsoft.com/office/powerpoint/2010/main" val="104212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636164" y="497306"/>
            <a:ext cx="5551856" cy="1998398"/>
          </a:xfrm>
          <a:prstGeom prst="rect">
            <a:avLst/>
          </a:prstGeom>
        </p:spPr>
      </p:pic>
      <p:pic>
        <p:nvPicPr>
          <p:cNvPr id="3" name="Picture 2"/>
          <p:cNvPicPr>
            <a:picLocks noChangeAspect="1"/>
          </p:cNvPicPr>
          <p:nvPr/>
        </p:nvPicPr>
        <p:blipFill>
          <a:blip r:embed="rId3"/>
          <a:stretch>
            <a:fillRect/>
          </a:stretch>
        </p:blipFill>
        <p:spPr>
          <a:xfrm>
            <a:off x="1636164" y="2746516"/>
            <a:ext cx="3214468" cy="3766577"/>
          </a:xfrm>
          <a:prstGeom prst="rect">
            <a:avLst/>
          </a:prstGeom>
        </p:spPr>
      </p:pic>
      <p:pic>
        <p:nvPicPr>
          <p:cNvPr id="4" name="Picture 3"/>
          <p:cNvPicPr>
            <a:picLocks noChangeAspect="1"/>
          </p:cNvPicPr>
          <p:nvPr/>
        </p:nvPicPr>
        <p:blipFill>
          <a:blip r:embed="rId4"/>
          <a:stretch>
            <a:fillRect/>
          </a:stretch>
        </p:blipFill>
        <p:spPr>
          <a:xfrm>
            <a:off x="5721491" y="4197170"/>
            <a:ext cx="2933058" cy="1032556"/>
          </a:xfrm>
          <a:prstGeom prst="rect">
            <a:avLst/>
          </a:prstGeom>
        </p:spPr>
      </p:pic>
    </p:spTree>
    <p:extLst>
      <p:ext uri="{BB962C8B-B14F-4D97-AF65-F5344CB8AC3E}">
        <p14:creationId xmlns:p14="http://schemas.microsoft.com/office/powerpoint/2010/main" val="3406896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20238" y="1411706"/>
            <a:ext cx="4208651" cy="2592828"/>
          </a:xfrm>
          <a:prstGeom prst="rect">
            <a:avLst/>
          </a:prstGeom>
        </p:spPr>
      </p:pic>
      <p:pic>
        <p:nvPicPr>
          <p:cNvPr id="3" name="Picture 2"/>
          <p:cNvPicPr>
            <a:picLocks noChangeAspect="1"/>
          </p:cNvPicPr>
          <p:nvPr/>
        </p:nvPicPr>
        <p:blipFill>
          <a:blip r:embed="rId3"/>
          <a:stretch>
            <a:fillRect/>
          </a:stretch>
        </p:blipFill>
        <p:spPr>
          <a:xfrm>
            <a:off x="620238" y="368970"/>
            <a:ext cx="3798640" cy="730716"/>
          </a:xfrm>
          <a:prstGeom prst="rect">
            <a:avLst/>
          </a:prstGeom>
        </p:spPr>
      </p:pic>
      <p:pic>
        <p:nvPicPr>
          <p:cNvPr id="4" name="Picture 3"/>
          <p:cNvPicPr>
            <a:picLocks noChangeAspect="1"/>
          </p:cNvPicPr>
          <p:nvPr/>
        </p:nvPicPr>
        <p:blipFill>
          <a:blip r:embed="rId4"/>
          <a:stretch>
            <a:fillRect/>
          </a:stretch>
        </p:blipFill>
        <p:spPr>
          <a:xfrm>
            <a:off x="620238" y="4045253"/>
            <a:ext cx="5358806" cy="720667"/>
          </a:xfrm>
          <a:prstGeom prst="rect">
            <a:avLst/>
          </a:prstGeom>
        </p:spPr>
      </p:pic>
      <p:pic>
        <p:nvPicPr>
          <p:cNvPr id="5" name="Picture 4"/>
          <p:cNvPicPr>
            <a:picLocks noChangeAspect="1"/>
          </p:cNvPicPr>
          <p:nvPr/>
        </p:nvPicPr>
        <p:blipFill>
          <a:blip r:embed="rId5"/>
          <a:stretch>
            <a:fillRect/>
          </a:stretch>
        </p:blipFill>
        <p:spPr>
          <a:xfrm>
            <a:off x="620238" y="4806639"/>
            <a:ext cx="4882204" cy="695217"/>
          </a:xfrm>
          <a:prstGeom prst="rect">
            <a:avLst/>
          </a:prstGeom>
        </p:spPr>
      </p:pic>
      <p:pic>
        <p:nvPicPr>
          <p:cNvPr id="6" name="Picture 5"/>
          <p:cNvPicPr>
            <a:picLocks noChangeAspect="1"/>
          </p:cNvPicPr>
          <p:nvPr/>
        </p:nvPicPr>
        <p:blipFill>
          <a:blip r:embed="rId6"/>
          <a:stretch>
            <a:fillRect/>
          </a:stretch>
        </p:blipFill>
        <p:spPr>
          <a:xfrm>
            <a:off x="620237" y="5676384"/>
            <a:ext cx="6789507" cy="1061299"/>
          </a:xfrm>
          <a:prstGeom prst="rect">
            <a:avLst/>
          </a:prstGeom>
        </p:spPr>
      </p:pic>
    </p:spTree>
    <p:extLst>
      <p:ext uri="{BB962C8B-B14F-4D97-AF65-F5344CB8AC3E}">
        <p14:creationId xmlns:p14="http://schemas.microsoft.com/office/powerpoint/2010/main" val="43666544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34225</TotalTime>
  <Words>457</Words>
  <Application>Microsoft Office PowerPoint</Application>
  <PresentationFormat>On-screen Show (4:3)</PresentationFormat>
  <Paragraphs>35</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Cambria Math</vt:lpstr>
      <vt:lpstr>Wingdings</vt:lpstr>
      <vt:lpstr>Office Theme</vt:lpstr>
      <vt:lpstr>Evolutionary Computation</vt:lpstr>
      <vt:lpstr>Sources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martenvdijk</dc:creator>
  <cp:lastModifiedBy>admin</cp:lastModifiedBy>
  <cp:revision>382</cp:revision>
  <dcterms:created xsi:type="dcterms:W3CDTF">2015-01-26T01:40:28Z</dcterms:created>
  <dcterms:modified xsi:type="dcterms:W3CDTF">2016-07-04T23:17:08Z</dcterms:modified>
</cp:coreProperties>
</file>