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2" r:id="rId3"/>
    <p:sldId id="293" r:id="rId4"/>
    <p:sldId id="294" r:id="rId5"/>
    <p:sldId id="295" r:id="rId6"/>
    <p:sldId id="297" r:id="rId7"/>
    <p:sldId id="296" r:id="rId8"/>
    <p:sldId id="299" r:id="rId9"/>
    <p:sldId id="300" r:id="rId10"/>
    <p:sldId id="301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4EE"/>
    <a:srgbClr val="FC8770"/>
    <a:srgbClr val="8B39F9"/>
    <a:srgbClr val="0066FF"/>
    <a:srgbClr val="C5E0B4"/>
    <a:srgbClr val="FBE5D6"/>
    <a:srgbClr val="A50021"/>
    <a:srgbClr val="4646C5"/>
    <a:srgbClr val="2980FF"/>
    <a:srgbClr val="25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4" autoAdjust="0"/>
    <p:restoredTop sz="91320" autoAdjust="0"/>
  </p:normalViewPr>
  <p:slideViewPr>
    <p:cSldViewPr>
      <p:cViewPr varScale="1">
        <p:scale>
          <a:sx n="91" d="100"/>
          <a:sy n="91" d="100"/>
        </p:scale>
        <p:origin x="59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10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7CA7E4-518F-4785-A145-3A797F4961F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2464178-97B7-4C19-8040-A17BF462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1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283EFF5-3065-409F-8DC2-628E1B712EB5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BBCB94B-C533-4C43-9B40-101C70BCB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6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946637" y="2819400"/>
            <a:ext cx="10287000" cy="124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946637" y="841883"/>
            <a:ext cx="9720072" cy="149961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269008"/>
            <a:ext cx="1371600" cy="28673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348877" y="4343400"/>
            <a:ext cx="8915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Secure Computation Laboratory</a:t>
            </a:r>
          </a:p>
          <a:p>
            <a:pPr algn="ctr"/>
            <a:r>
              <a:rPr lang="en-US" sz="2400" dirty="0">
                <a:latin typeface="+mj-lt"/>
                <a:cs typeface="Arial" panose="020B0604020202020204" pitchFamily="34" charset="0"/>
              </a:rPr>
              <a:t>Department of Electrical &amp; Computer Engineering</a:t>
            </a:r>
          </a:p>
          <a:p>
            <a:pPr algn="ctr"/>
            <a:r>
              <a:rPr lang="en-US" sz="2400" dirty="0">
                <a:latin typeface="+mj-lt"/>
                <a:cs typeface="Arial" panose="020B0604020202020204" pitchFamily="34" charset="0"/>
              </a:rPr>
              <a:t>University of Connecticut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" y="3018480"/>
            <a:ext cx="1725110" cy="33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4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80F9-7C4C-4758-AAF2-260D1CFC2229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6687"/>
            <a:ext cx="1371600" cy="286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4526"/>
            <a:ext cx="447556" cy="8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8F4C-93B2-43C5-8F9C-2805035E9E2B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6687"/>
            <a:ext cx="1371600" cy="286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4526"/>
            <a:ext cx="447556" cy="8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1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36" y="427940"/>
            <a:ext cx="8366064" cy="10198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3" indent="-227013">
              <a:buFont typeface="Wingdings" panose="05000000000000000000" pitchFamily="2" charset="2"/>
              <a:buChar char="§"/>
              <a:defRPr/>
            </a:lvl1pPr>
            <a:lvl2pPr marL="398463" indent="-160338">
              <a:defRPr/>
            </a:lvl2pPr>
            <a:lvl3pPr marL="515938" indent="-136525">
              <a:defRPr/>
            </a:lvl3pPr>
            <a:lvl4pPr marL="625475" indent="-136525">
              <a:defRPr/>
            </a:lvl4pPr>
            <a:lvl5pPr marL="742950" indent="-13652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767-31E1-48BE-AC2E-E0C2012294A9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6687"/>
            <a:ext cx="1371600" cy="286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4526"/>
            <a:ext cx="447556" cy="8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2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98B5-8499-4A6C-A052-8FF5EB8EE7D7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4526"/>
            <a:ext cx="447556" cy="8804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6687"/>
            <a:ext cx="137160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C7C-C2CC-49DF-B821-DBB9B331A566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6687"/>
            <a:ext cx="1371600" cy="286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4526"/>
            <a:ext cx="447556" cy="8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2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0BF3-AE60-44B3-9E94-D05FF669DBE5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6687"/>
            <a:ext cx="1371600" cy="286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4526"/>
            <a:ext cx="447556" cy="8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9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B1A-3A04-45BE-A1F5-5B3AFFABCCC0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6687"/>
            <a:ext cx="1371600" cy="286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4526"/>
            <a:ext cx="447556" cy="8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2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7B3A-CBF4-459F-8297-9A6F067D9291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F86B-155D-40CD-9DE1-64B8CC7B3BA8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6687"/>
            <a:ext cx="1371600" cy="2867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4526"/>
            <a:ext cx="447556" cy="8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CA98-5539-4A0D-B445-608679782D13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4526"/>
            <a:ext cx="447556" cy="880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6687"/>
            <a:ext cx="1371600" cy="2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4736" y="427941"/>
            <a:ext cx="8366064" cy="715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524000"/>
            <a:ext cx="9720073" cy="4785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ACEA7B4-31AC-4B40-9C46-962751184891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FD5FBD-E545-4CFF-9D3E-0E04A8F2413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1337447"/>
            <a:ext cx="10352314" cy="199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6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5000" kern="1200" cap="none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on PUF </a:t>
            </a:r>
            <a:r>
              <a:rPr lang="en-US" dirty="0" err="1" smtClean="0"/>
              <a:t>modelings</a:t>
            </a:r>
            <a:r>
              <a:rPr lang="en-US" dirty="0" smtClean="0"/>
              <a:t> based on LR and CMA-ES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2209" y="3429000"/>
            <a:ext cx="470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Avenger Team </a:t>
            </a:r>
            <a:r>
              <a:rPr lang="en-US" sz="2400" b="1" dirty="0" smtClean="0">
                <a:sym typeface="Wingdings" panose="05000000000000000000" pitchFamily="2" charset="2"/>
              </a:rPr>
              <a:t>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52501" y="5562600"/>
            <a:ext cx="3308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Email: your.name@engr.uconn.edu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CMA-ES based modeling attack on XOR PUF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676400"/>
            <a:ext cx="9720073" cy="4785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603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36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136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2950" indent="-136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/>
              <a:t>You are required to implement 64-bit noisy 3-XOR PUF to collect many training sets Q={</a:t>
            </a:r>
            <a:r>
              <a:rPr lang="en-US" sz="1500" dirty="0" err="1" smtClean="0"/>
              <a:t>ci,Ri</a:t>
            </a:r>
            <a:r>
              <a:rPr lang="en-US" sz="1500" dirty="0" smtClean="0"/>
              <a:t>} and one testing set T={</a:t>
            </a:r>
            <a:r>
              <a:rPr lang="en-US" sz="1500" dirty="0" err="1" smtClean="0"/>
              <a:t>ci,ri</a:t>
            </a:r>
            <a:r>
              <a:rPr lang="en-US" sz="1500" dirty="0" smtClean="0"/>
              <a:t>}</a:t>
            </a:r>
          </a:p>
          <a:p>
            <a:r>
              <a:rPr lang="en-US" sz="1500" dirty="0" smtClean="0"/>
              <a:t>You are asked to implement the CMA-ES base modeling attack on noisy APUF by using Q</a:t>
            </a:r>
          </a:p>
          <a:p>
            <a:r>
              <a:rPr lang="en-US" sz="1500" dirty="0" smtClean="0"/>
              <a:t>You are asked to report the modeling accuracy of your attack by using set T, i.e., report the model of all APUF instances in 3-XOR PUF and its modeling </a:t>
            </a:r>
            <a:r>
              <a:rPr lang="en-US" sz="1500" dirty="0" smtClean="0"/>
              <a:t>accuracy</a:t>
            </a:r>
          </a:p>
          <a:p>
            <a:pPr marL="0" indent="0">
              <a:buNone/>
            </a:pPr>
            <a:r>
              <a:rPr lang="en-US" sz="1500" dirty="0"/>
              <a:t>|Q|=20000, |T|=1000, \sigma = 1, </a:t>
            </a:r>
            <a:r>
              <a:rPr lang="en-US" sz="1500" dirty="0" smtClean="0"/>
              <a:t> \</a:t>
            </a:r>
            <a:r>
              <a:rPr lang="en-US" sz="1500" dirty="0" err="1"/>
              <a:t>sigma_noise</a:t>
            </a:r>
            <a:r>
              <a:rPr lang="en-US" sz="1500" dirty="0"/>
              <a:t>=1/2*\sigma, M = 10.</a:t>
            </a:r>
          </a:p>
          <a:p>
            <a:endParaRPr lang="en-US" sz="1500" dirty="0" smtClean="0"/>
          </a:p>
          <a:p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44019"/>
            <a:ext cx="4495800" cy="27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9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APUF and XOR PUF</a:t>
            </a:r>
          </a:p>
          <a:p>
            <a:r>
              <a:rPr lang="en-US" dirty="0" smtClean="0"/>
              <a:t>Simulate noisy APUF and noisy XOR PUF</a:t>
            </a:r>
          </a:p>
          <a:p>
            <a:r>
              <a:rPr lang="en-US" dirty="0" smtClean="0"/>
              <a:t>Implement LR-based modeling attacks on reliable APUF</a:t>
            </a:r>
          </a:p>
          <a:p>
            <a:r>
              <a:rPr lang="en-US" dirty="0" smtClean="0"/>
              <a:t>Implement CMA-ES based modeling attacks on noisy APUF</a:t>
            </a:r>
          </a:p>
          <a:p>
            <a:r>
              <a:rPr lang="en-US" dirty="0" smtClean="0"/>
              <a:t>Implement CMA-ES based modeling attacks on noisy XOR PUF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8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 reliable APUF and XOR APUF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400"/>
            <a:ext cx="4042592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4364"/>
            <a:ext cx="4267200" cy="137883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440083"/>
            <a:ext cx="2438400" cy="1501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2192" y="1752600"/>
            <a:ext cx="426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simulate </a:t>
            </a:r>
            <a:r>
              <a:rPr lang="en-US" dirty="0" smtClean="0"/>
              <a:t>64-bit </a:t>
            </a:r>
            <a:r>
              <a:rPr lang="en-US" dirty="0" smtClean="0"/>
              <a:t>APUF and 64-bit 3-XOR PUF, you are required to use the linear delay model of APUF described as </a:t>
            </a:r>
            <a:r>
              <a:rPr lang="en-US" dirty="0" smtClean="0"/>
              <a:t>right hand side</a:t>
            </a:r>
            <a:r>
              <a:rPr lang="en-US" dirty="0" smtClean="0"/>
              <a:t> </a:t>
            </a:r>
            <a:r>
              <a:rPr lang="en-US" dirty="0" smtClean="0"/>
              <a:t>and w[</a:t>
            </a:r>
            <a:r>
              <a:rPr lang="en-US" dirty="0" err="1" smtClean="0"/>
              <a:t>i</a:t>
            </a:r>
            <a:r>
              <a:rPr lang="en-US" dirty="0" smtClean="0"/>
              <a:t>]s are randomly sampled from a given normal distribution N(0,\sigma</a:t>
            </a:r>
            <a:r>
              <a:rPr lang="en-US" dirty="0" smtClean="0"/>
              <a:t>), \sigma = 1.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are required to create two sets for modeling attack on APUF based on Logistic Regression and CMA-ES, i.e., training set Q={</a:t>
            </a:r>
            <a:r>
              <a:rPr lang="en-US" dirty="0" err="1" smtClean="0"/>
              <a:t>ci,ri</a:t>
            </a:r>
            <a:r>
              <a:rPr lang="en-US" dirty="0" smtClean="0"/>
              <a:t>} and test set T = {</a:t>
            </a:r>
            <a:r>
              <a:rPr lang="en-US" dirty="0" err="1" smtClean="0"/>
              <a:t>ci,ri</a:t>
            </a:r>
            <a:r>
              <a:rPr lang="en-US" dirty="0" smtClean="0"/>
              <a:t>}. |Q| = 2000 and |T|= 1000.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1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Simulate noisy APUF and noisy XOR APUF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6903"/>
            <a:ext cx="2819400" cy="1381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6" y="1561561"/>
            <a:ext cx="4836035" cy="1562639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426903"/>
            <a:ext cx="2656004" cy="1635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428" y="1561561"/>
            <a:ext cx="53147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first generate 64-bit reliable APUF and 64-bit 3-XOR PUF by using the trick: </a:t>
            </a:r>
            <a:r>
              <a:rPr lang="en-US" dirty="0"/>
              <a:t>w[</a:t>
            </a:r>
            <a:r>
              <a:rPr lang="en-US" dirty="0" err="1"/>
              <a:t>i</a:t>
            </a:r>
            <a:r>
              <a:rPr lang="en-US" dirty="0"/>
              <a:t>]s follow N(0,\sigma) </a:t>
            </a:r>
            <a:r>
              <a:rPr lang="en-US" dirty="0" smtClean="0"/>
              <a:t>where \sigma = 1.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measure the reliability information R of a given challenge c for the generated PUF instance, we evaluate PUF M times. For the time k, the Phi is computed by using c, and the noise w’[</a:t>
            </a:r>
            <a:r>
              <a:rPr lang="en-US" dirty="0" err="1" smtClean="0"/>
              <a:t>i</a:t>
            </a:r>
            <a:r>
              <a:rPr lang="en-US" dirty="0" smtClean="0"/>
              <a:t>]s of w[</a:t>
            </a:r>
            <a:r>
              <a:rPr lang="en-US" dirty="0" err="1" smtClean="0"/>
              <a:t>i</a:t>
            </a:r>
            <a:r>
              <a:rPr lang="en-US" dirty="0" smtClean="0"/>
              <a:t>] follow N(0,\</a:t>
            </a:r>
            <a:r>
              <a:rPr lang="en-US" dirty="0" err="1" smtClean="0"/>
              <a:t>sigma_noise</a:t>
            </a:r>
            <a:r>
              <a:rPr lang="en-US" dirty="0" smtClean="0"/>
              <a:t>) where \</a:t>
            </a:r>
            <a:r>
              <a:rPr lang="en-US" dirty="0" err="1" smtClean="0"/>
              <a:t>sigma_noise</a:t>
            </a:r>
            <a:r>
              <a:rPr lang="en-US" dirty="0" smtClean="0"/>
              <a:t> = u*\sigma where 0&lt; u &lt;1. After that the response </a:t>
            </a:r>
            <a:r>
              <a:rPr lang="en-US" dirty="0" err="1" smtClean="0"/>
              <a:t>r_k</a:t>
            </a:r>
            <a:r>
              <a:rPr lang="en-US" dirty="0" smtClean="0"/>
              <a:t> is computed based on \Phi, </a:t>
            </a:r>
            <a:r>
              <a:rPr lang="en-US" dirty="0" err="1" smtClean="0"/>
              <a:t>w_k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]=(w[</a:t>
            </a:r>
            <a:r>
              <a:rPr lang="en-US" dirty="0" err="1" smtClean="0"/>
              <a:t>i</a:t>
            </a:r>
            <a:r>
              <a:rPr lang="en-US" dirty="0" smtClean="0"/>
              <a:t>]+w’[</a:t>
            </a:r>
            <a:r>
              <a:rPr lang="en-US" dirty="0" err="1" smtClean="0"/>
              <a:t>i</a:t>
            </a:r>
            <a:r>
              <a:rPr lang="en-US" dirty="0" smtClean="0"/>
              <a:t>]).  The reliability R is defined as</a:t>
            </a:r>
          </a:p>
          <a:p>
            <a:r>
              <a:rPr lang="en-US" dirty="0"/>
              <a:t> </a:t>
            </a:r>
            <a:r>
              <a:rPr lang="en-US" dirty="0" smtClean="0"/>
              <a:t>         R = |M/2 - \sum_{k=1}^M </a:t>
            </a:r>
            <a:r>
              <a:rPr lang="en-US" dirty="0" err="1" smtClean="0"/>
              <a:t>r_k</a:t>
            </a:r>
            <a:r>
              <a:rPr lang="en-US" dirty="0" smtClean="0"/>
              <a:t>|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You are required to prepare the two sets for modeling attack on noisy APUF and noisy 3-XOR PUF by using CMA-ES: training set Q={</a:t>
            </a:r>
            <a:r>
              <a:rPr lang="en-US" dirty="0" err="1" smtClean="0"/>
              <a:t>ci,Ri</a:t>
            </a:r>
            <a:r>
              <a:rPr lang="en-US" dirty="0" smtClean="0"/>
              <a:t>} and test set T = {</a:t>
            </a:r>
            <a:r>
              <a:rPr lang="en-US" dirty="0" err="1" smtClean="0"/>
              <a:t>ci,ri</a:t>
            </a:r>
            <a:r>
              <a:rPr lang="en-US" dirty="0" smtClean="0"/>
              <a:t>}. In set T can contain the set of challenge and response pairs of reliable PUF instance.  |Q|=20.000, |T|=</a:t>
            </a:r>
            <a:r>
              <a:rPr lang="en-US" dirty="0" smtClean="0"/>
              <a:t>1000, M=5 </a:t>
            </a:r>
            <a:r>
              <a:rPr lang="en-US" dirty="0" smtClean="0"/>
              <a:t>and u=0.2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0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of Modeling Attacks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attack a PUF instance you need to do the following steps:</a:t>
            </a:r>
          </a:p>
          <a:p>
            <a:r>
              <a:rPr lang="en-US" dirty="0" smtClean="0"/>
              <a:t>Step 1: Define the mathematical model of PUF instance</a:t>
            </a:r>
          </a:p>
          <a:p>
            <a:r>
              <a:rPr lang="en-US" dirty="0" smtClean="0"/>
              <a:t>Step 2: Collect training set Q and testing set T</a:t>
            </a:r>
          </a:p>
          <a:p>
            <a:r>
              <a:rPr lang="en-US" dirty="0" smtClean="0"/>
              <a:t>Step 3: Define the machine learning algorithm you want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2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Regression: Pseudo Code of LR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00200"/>
            <a:ext cx="4774300" cy="914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75573"/>
            <a:ext cx="6447079" cy="5243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11" y="2542166"/>
            <a:ext cx="3515170" cy="716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11" y="3564660"/>
            <a:ext cx="4590476" cy="15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 based modeling attack on reliable APUF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asked to simulate a 64-bit reliable APUF and then collect the training set Q and testing set T.</a:t>
            </a:r>
          </a:p>
          <a:p>
            <a:r>
              <a:rPr lang="en-US" dirty="0" smtClean="0"/>
              <a:t>Apply the LR algorithm on training set Q to build the model </a:t>
            </a:r>
            <a:r>
              <a:rPr lang="en-US" dirty="0" smtClean="0"/>
              <a:t>w </a:t>
            </a:r>
            <a:r>
              <a:rPr lang="en-US" dirty="0" smtClean="0"/>
              <a:t>of the PUF instance</a:t>
            </a:r>
          </a:p>
          <a:p>
            <a:r>
              <a:rPr lang="en-US" dirty="0" smtClean="0"/>
              <a:t>You are asked to report the modeling accuracy of model </a:t>
            </a:r>
            <a:r>
              <a:rPr lang="en-US" dirty="0" smtClean="0"/>
              <a:t>w </a:t>
            </a:r>
            <a:r>
              <a:rPr lang="en-US" dirty="0" smtClean="0"/>
              <a:t>by using the testing set </a:t>
            </a:r>
            <a:r>
              <a:rPr lang="en-US" dirty="0" smtClean="0"/>
              <a:t>T</a:t>
            </a:r>
          </a:p>
          <a:p>
            <a:pPr marL="0" indent="0">
              <a:buNone/>
            </a:pPr>
            <a:r>
              <a:rPr lang="en-US" dirty="0" smtClean="0"/>
              <a:t>|Q|=2000, T=1000, \sigma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36" y="427941"/>
            <a:ext cx="9280464" cy="773056"/>
          </a:xfrm>
        </p:spPr>
        <p:txBody>
          <a:bodyPr>
            <a:normAutofit/>
          </a:bodyPr>
          <a:lstStyle/>
          <a:p>
            <a:r>
              <a:rPr lang="en-US" dirty="0" smtClean="0"/>
              <a:t>CMAES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4724962" cy="4784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676400"/>
            <a:ext cx="495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code of CMAES can be found in </a:t>
            </a:r>
          </a:p>
          <a:p>
            <a:r>
              <a:rPr lang="en-US" dirty="0">
                <a:solidFill>
                  <a:srgbClr val="FF0000"/>
                </a:solidFill>
              </a:rPr>
              <a:t>https://en.wikipedia.org/wiki/CMA-ES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https://www.lri.fr/~hansen/cmaes_inmatlab.html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are required to follow the code in the link to implement the CMAES by </a:t>
            </a:r>
            <a:r>
              <a:rPr lang="en-US" dirty="0" smtClean="0"/>
              <a:t>yourself or you can use the implemented code of CMAES in the link above for </a:t>
            </a:r>
            <a:r>
              <a:rPr lang="en-US" dirty="0" err="1" smtClean="0"/>
              <a:t>Matlab</a:t>
            </a:r>
            <a:r>
              <a:rPr lang="en-US" dirty="0" smtClean="0"/>
              <a:t> and Python.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0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CMA-ES based modeling attack on noisy APUF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are required to implement 64-bit noisy APUF to collect the training set Q={</a:t>
            </a:r>
            <a:r>
              <a:rPr lang="en-US" dirty="0" err="1" smtClean="0"/>
              <a:t>ci,Ri</a:t>
            </a:r>
            <a:r>
              <a:rPr lang="en-US" dirty="0" smtClean="0"/>
              <a:t>} and training set T={</a:t>
            </a:r>
            <a:r>
              <a:rPr lang="en-US" dirty="0" err="1" smtClean="0"/>
              <a:t>ci,ri</a:t>
            </a:r>
            <a:r>
              <a:rPr lang="en-US" dirty="0" smtClean="0"/>
              <a:t>}</a:t>
            </a:r>
          </a:p>
          <a:p>
            <a:r>
              <a:rPr lang="en-US" dirty="0" smtClean="0"/>
              <a:t>You are asked to implement the CMA-ES base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odeling attack on noisy APUF by using Q</a:t>
            </a:r>
          </a:p>
          <a:p>
            <a:r>
              <a:rPr lang="en-US" dirty="0" smtClean="0"/>
              <a:t>You are asked to report the modeling accuracy of</a:t>
            </a:r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our attack by using set 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|Q|=20000, |T|=1000, \sigma = 1, </a:t>
            </a:r>
          </a:p>
          <a:p>
            <a:pPr marL="0" indent="0">
              <a:buNone/>
            </a:pPr>
            <a:r>
              <a:rPr lang="en-US" dirty="0" smtClean="0"/>
              <a:t>\</a:t>
            </a:r>
            <a:r>
              <a:rPr lang="en-US" dirty="0" err="1" smtClean="0"/>
              <a:t>sigma_noise</a:t>
            </a:r>
            <a:r>
              <a:rPr lang="en-US" dirty="0" smtClean="0"/>
              <a:t>=1/2*\sigma, M = 10.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29093"/>
            <a:ext cx="4637636" cy="45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97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5590</TotalTime>
  <Words>741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Assignment on PUF modelings based on LR and CMA-ES   </vt:lpstr>
      <vt:lpstr>Lab’s Goals</vt:lpstr>
      <vt:lpstr>Simulate reliable APUF and XOR APUF</vt:lpstr>
      <vt:lpstr>Simulate noisy APUF and noisy XOR APUF</vt:lpstr>
      <vt:lpstr>Strategy of Modeling Attacks </vt:lpstr>
      <vt:lpstr>Logistic Regression: Pseudo Code of LR</vt:lpstr>
      <vt:lpstr>Logistic Regression based modeling attack on reliable APUF</vt:lpstr>
      <vt:lpstr>CMAES Algorithm</vt:lpstr>
      <vt:lpstr>CMA-ES based modeling attack on noisy APUF </vt:lpstr>
      <vt:lpstr>CMA-ES based modeling attack on XOR PUF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Purpose Digital Output</dc:title>
  <dc:creator>Syed Kamran Haider</dc:creator>
  <cp:lastModifiedBy>PHUONG HA NGUYEN</cp:lastModifiedBy>
  <cp:revision>674</cp:revision>
  <cp:lastPrinted>2017-03-23T12:59:11Z</cp:lastPrinted>
  <dcterms:created xsi:type="dcterms:W3CDTF">2015-05-22T16:09:15Z</dcterms:created>
  <dcterms:modified xsi:type="dcterms:W3CDTF">2017-03-24T19:06:49Z</dcterms:modified>
</cp:coreProperties>
</file>